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777" r:id="rId4"/>
    <p:sldId id="779" r:id="rId6"/>
    <p:sldId id="942" r:id="rId7"/>
    <p:sldId id="1021" r:id="rId8"/>
    <p:sldId id="1022" r:id="rId9"/>
    <p:sldId id="945" r:id="rId10"/>
    <p:sldId id="982" r:id="rId11"/>
    <p:sldId id="1023" r:id="rId12"/>
    <p:sldId id="943" r:id="rId13"/>
    <p:sldId id="961" r:id="rId14"/>
    <p:sldId id="987" r:id="rId15"/>
    <p:sldId id="953" r:id="rId16"/>
    <p:sldId id="1026" r:id="rId17"/>
    <p:sldId id="1027" r:id="rId18"/>
    <p:sldId id="980" r:id="rId19"/>
    <p:sldId id="1025" r:id="rId20"/>
    <p:sldId id="950" r:id="rId21"/>
    <p:sldId id="965" r:id="rId22"/>
    <p:sldId id="971" r:id="rId23"/>
    <p:sldId id="966" r:id="rId24"/>
    <p:sldId id="973" r:id="rId25"/>
    <p:sldId id="974" r:id="rId26"/>
    <p:sldId id="975" r:id="rId27"/>
    <p:sldId id="978" r:id="rId28"/>
    <p:sldId id="983" r:id="rId29"/>
    <p:sldId id="979" r:id="rId30"/>
    <p:sldId id="1020" r:id="rId31"/>
  </p:sldIdLst>
  <p:sldSz cx="11522075" cy="7200900"/>
  <p:notesSz cx="6858000" cy="9144000"/>
  <p:custDataLst>
    <p:tags r:id="rId35"/>
  </p:custDataLst>
  <p:defaultTextStyle>
    <a:defPPr>
      <a:defRPr lang="zh-CN"/>
    </a:defPPr>
    <a:lvl1pPr marL="0" algn="l" defTabSz="1069975" rtl="0" eaLnBrk="1" latinLnBrk="0" hangingPunct="1">
      <a:defRPr sz="2100" kern="1200">
        <a:solidFill>
          <a:schemeClr val="tx1"/>
        </a:solidFill>
        <a:latin typeface="+mn-lt"/>
        <a:ea typeface="+mn-ea"/>
        <a:cs typeface="+mn-cs"/>
      </a:defRPr>
    </a:lvl1pPr>
    <a:lvl2pPr marL="534670" algn="l" defTabSz="1069975" rtl="0" eaLnBrk="1" latinLnBrk="0" hangingPunct="1">
      <a:defRPr sz="2100" kern="1200">
        <a:solidFill>
          <a:schemeClr val="tx1"/>
        </a:solidFill>
        <a:latin typeface="+mn-lt"/>
        <a:ea typeface="+mn-ea"/>
        <a:cs typeface="+mn-cs"/>
      </a:defRPr>
    </a:lvl2pPr>
    <a:lvl3pPr marL="1069975" algn="l" defTabSz="1069975" rtl="0" eaLnBrk="1" latinLnBrk="0" hangingPunct="1">
      <a:defRPr sz="2100" kern="1200">
        <a:solidFill>
          <a:schemeClr val="tx1"/>
        </a:solidFill>
        <a:latin typeface="+mn-lt"/>
        <a:ea typeface="+mn-ea"/>
        <a:cs typeface="+mn-cs"/>
      </a:defRPr>
    </a:lvl3pPr>
    <a:lvl4pPr marL="1604645" algn="l" defTabSz="1069975" rtl="0" eaLnBrk="1" latinLnBrk="0" hangingPunct="1">
      <a:defRPr sz="2100" kern="1200">
        <a:solidFill>
          <a:schemeClr val="tx1"/>
        </a:solidFill>
        <a:latin typeface="+mn-lt"/>
        <a:ea typeface="+mn-ea"/>
        <a:cs typeface="+mn-cs"/>
      </a:defRPr>
    </a:lvl4pPr>
    <a:lvl5pPr marL="2139950" algn="l" defTabSz="1069975" rtl="0" eaLnBrk="1" latinLnBrk="0" hangingPunct="1">
      <a:defRPr sz="2100" kern="1200">
        <a:solidFill>
          <a:schemeClr val="tx1"/>
        </a:solidFill>
        <a:latin typeface="+mn-lt"/>
        <a:ea typeface="+mn-ea"/>
        <a:cs typeface="+mn-cs"/>
      </a:defRPr>
    </a:lvl5pPr>
    <a:lvl6pPr marL="2674620" algn="l" defTabSz="1069975" rtl="0" eaLnBrk="1" latinLnBrk="0" hangingPunct="1">
      <a:defRPr sz="2100" kern="1200">
        <a:solidFill>
          <a:schemeClr val="tx1"/>
        </a:solidFill>
        <a:latin typeface="+mn-lt"/>
        <a:ea typeface="+mn-ea"/>
        <a:cs typeface="+mn-cs"/>
      </a:defRPr>
    </a:lvl6pPr>
    <a:lvl7pPr marL="3209290" algn="l" defTabSz="1069975" rtl="0" eaLnBrk="1" latinLnBrk="0" hangingPunct="1">
      <a:defRPr sz="2100" kern="1200">
        <a:solidFill>
          <a:schemeClr val="tx1"/>
        </a:solidFill>
        <a:latin typeface="+mn-lt"/>
        <a:ea typeface="+mn-ea"/>
        <a:cs typeface="+mn-cs"/>
      </a:defRPr>
    </a:lvl7pPr>
    <a:lvl8pPr marL="3744595" algn="l" defTabSz="1069975" rtl="0" eaLnBrk="1" latinLnBrk="0" hangingPunct="1">
      <a:defRPr sz="2100" kern="1200">
        <a:solidFill>
          <a:schemeClr val="tx1"/>
        </a:solidFill>
        <a:latin typeface="+mn-lt"/>
        <a:ea typeface="+mn-ea"/>
        <a:cs typeface="+mn-cs"/>
      </a:defRPr>
    </a:lvl8pPr>
    <a:lvl9pPr marL="4279265" algn="l" defTabSz="1069975"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4FF"/>
    <a:srgbClr val="000000"/>
    <a:srgbClr val="E6B9B8"/>
    <a:srgbClr val="D99694"/>
    <a:srgbClr val="953735"/>
    <a:srgbClr val="663300"/>
    <a:srgbClr val="990000"/>
    <a:srgbClr val="760000"/>
    <a:srgbClr val="FFC000"/>
    <a:srgbClr val="DDD9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1109" autoAdjust="0"/>
    <p:restoredTop sz="90538" autoAdjust="0"/>
  </p:normalViewPr>
  <p:slideViewPr>
    <p:cSldViewPr>
      <p:cViewPr varScale="1">
        <p:scale>
          <a:sx n="58" d="100"/>
          <a:sy n="58" d="100"/>
        </p:scale>
        <p:origin x="-396" y="-60"/>
      </p:cViewPr>
      <p:guideLst>
        <p:guide orient="horz" pos="2223"/>
        <p:guide pos="366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BC03DA-8B7D-447E-9C29-3A60D78EE7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924613-4AE4-47A1-995F-688A24B349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69975" rtl="0" eaLnBrk="1" latinLnBrk="0" hangingPunct="1">
      <a:defRPr sz="1400" kern="1200">
        <a:solidFill>
          <a:schemeClr val="tx1"/>
        </a:solidFill>
        <a:latin typeface="+mn-lt"/>
        <a:ea typeface="+mn-ea"/>
        <a:cs typeface="+mn-cs"/>
      </a:defRPr>
    </a:lvl1pPr>
    <a:lvl2pPr marL="534670" algn="l" defTabSz="1069975" rtl="0" eaLnBrk="1" latinLnBrk="0" hangingPunct="1">
      <a:defRPr sz="1400" kern="1200">
        <a:solidFill>
          <a:schemeClr val="tx1"/>
        </a:solidFill>
        <a:latin typeface="+mn-lt"/>
        <a:ea typeface="+mn-ea"/>
        <a:cs typeface="+mn-cs"/>
      </a:defRPr>
    </a:lvl2pPr>
    <a:lvl3pPr marL="1069975" algn="l" defTabSz="1069975" rtl="0" eaLnBrk="1" latinLnBrk="0" hangingPunct="1">
      <a:defRPr sz="1400" kern="1200">
        <a:solidFill>
          <a:schemeClr val="tx1"/>
        </a:solidFill>
        <a:latin typeface="+mn-lt"/>
        <a:ea typeface="+mn-ea"/>
        <a:cs typeface="+mn-cs"/>
      </a:defRPr>
    </a:lvl3pPr>
    <a:lvl4pPr marL="1604645" algn="l" defTabSz="1069975" rtl="0" eaLnBrk="1" latinLnBrk="0" hangingPunct="1">
      <a:defRPr sz="1400" kern="1200">
        <a:solidFill>
          <a:schemeClr val="tx1"/>
        </a:solidFill>
        <a:latin typeface="+mn-lt"/>
        <a:ea typeface="+mn-ea"/>
        <a:cs typeface="+mn-cs"/>
      </a:defRPr>
    </a:lvl4pPr>
    <a:lvl5pPr marL="2139950" algn="l" defTabSz="1069975" rtl="0" eaLnBrk="1" latinLnBrk="0" hangingPunct="1">
      <a:defRPr sz="1400" kern="1200">
        <a:solidFill>
          <a:schemeClr val="tx1"/>
        </a:solidFill>
        <a:latin typeface="+mn-lt"/>
        <a:ea typeface="+mn-ea"/>
        <a:cs typeface="+mn-cs"/>
      </a:defRPr>
    </a:lvl5pPr>
    <a:lvl6pPr marL="2674620" algn="l" defTabSz="1069975" rtl="0" eaLnBrk="1" latinLnBrk="0" hangingPunct="1">
      <a:defRPr sz="1400" kern="1200">
        <a:solidFill>
          <a:schemeClr val="tx1"/>
        </a:solidFill>
        <a:latin typeface="+mn-lt"/>
        <a:ea typeface="+mn-ea"/>
        <a:cs typeface="+mn-cs"/>
      </a:defRPr>
    </a:lvl6pPr>
    <a:lvl7pPr marL="3209290" algn="l" defTabSz="1069975" rtl="0" eaLnBrk="1" latinLnBrk="0" hangingPunct="1">
      <a:defRPr sz="1400" kern="1200">
        <a:solidFill>
          <a:schemeClr val="tx1"/>
        </a:solidFill>
        <a:latin typeface="+mn-lt"/>
        <a:ea typeface="+mn-ea"/>
        <a:cs typeface="+mn-cs"/>
      </a:defRPr>
    </a:lvl7pPr>
    <a:lvl8pPr marL="3744595" algn="l" defTabSz="1069975" rtl="0" eaLnBrk="1" latinLnBrk="0" hangingPunct="1">
      <a:defRPr sz="1400" kern="1200">
        <a:solidFill>
          <a:schemeClr val="tx1"/>
        </a:solidFill>
        <a:latin typeface="+mn-lt"/>
        <a:ea typeface="+mn-ea"/>
        <a:cs typeface="+mn-cs"/>
      </a:defRPr>
    </a:lvl8pPr>
    <a:lvl9pPr marL="4279265" algn="l" defTabSz="106997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1E386A3-C613-F44E-839D-F1521612D14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7"/>
            <a:ext cx="9793764" cy="1543526"/>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728311" y="4080510"/>
            <a:ext cx="8065453" cy="1840230"/>
          </a:xfrm>
        </p:spPr>
        <p:txBody>
          <a:bodyPr/>
          <a:lstStyle>
            <a:lvl1pPr marL="0" indent="0" algn="ctr">
              <a:buNone/>
              <a:defRPr>
                <a:solidFill>
                  <a:schemeClr val="tx1">
                    <a:tint val="75000"/>
                  </a:schemeClr>
                </a:solidFill>
              </a:defRPr>
            </a:lvl1pPr>
            <a:lvl2pPr marL="534670" indent="0" algn="ctr">
              <a:buNone/>
              <a:defRPr>
                <a:solidFill>
                  <a:schemeClr val="tx1">
                    <a:tint val="75000"/>
                  </a:schemeClr>
                </a:solidFill>
              </a:defRPr>
            </a:lvl2pPr>
            <a:lvl3pPr marL="1069975" indent="0" algn="ctr">
              <a:buNone/>
              <a:defRPr>
                <a:solidFill>
                  <a:schemeClr val="tx1">
                    <a:tint val="75000"/>
                  </a:schemeClr>
                </a:solidFill>
              </a:defRPr>
            </a:lvl3pPr>
            <a:lvl4pPr marL="1604645" indent="0" algn="ctr">
              <a:buNone/>
              <a:defRPr>
                <a:solidFill>
                  <a:schemeClr val="tx1">
                    <a:tint val="75000"/>
                  </a:schemeClr>
                </a:solidFill>
              </a:defRPr>
            </a:lvl4pPr>
            <a:lvl5pPr marL="2139950" indent="0" algn="ctr">
              <a:buNone/>
              <a:defRPr>
                <a:solidFill>
                  <a:schemeClr val="tx1">
                    <a:tint val="75000"/>
                  </a:schemeClr>
                </a:solidFill>
              </a:defRPr>
            </a:lvl5pPr>
            <a:lvl6pPr marL="2674620" indent="0" algn="ctr">
              <a:buNone/>
              <a:defRPr>
                <a:solidFill>
                  <a:schemeClr val="tx1">
                    <a:tint val="75000"/>
                  </a:schemeClr>
                </a:solidFill>
              </a:defRPr>
            </a:lvl6pPr>
            <a:lvl7pPr marL="3209290" indent="0" algn="ctr">
              <a:buNone/>
              <a:defRPr>
                <a:solidFill>
                  <a:schemeClr val="tx1">
                    <a:tint val="75000"/>
                  </a:schemeClr>
                </a:solidFill>
              </a:defRPr>
            </a:lvl7pPr>
            <a:lvl8pPr marL="3744595" indent="0" algn="ctr">
              <a:buNone/>
              <a:defRPr>
                <a:solidFill>
                  <a:schemeClr val="tx1">
                    <a:tint val="75000"/>
                  </a:schemeClr>
                </a:solidFill>
              </a:defRPr>
            </a:lvl8pPr>
            <a:lvl9pPr marL="427926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303372"/>
            <a:ext cx="3266589" cy="6450806"/>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26131" y="303372"/>
            <a:ext cx="9607730" cy="6450806"/>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21145">
        <p:fade/>
      </p:transition>
    </mc:Choice>
    <mc:Fallback>
      <p:transition spd="med" advTm="21145">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srcRect t="14442" b="7271"/>
          <a:stretch>
            <a:fillRect/>
          </a:stretch>
        </p:blipFill>
        <p:spPr>
          <a:xfrm>
            <a:off x="447363" y="504452"/>
            <a:ext cx="10661195" cy="6185691"/>
          </a:xfrm>
          <a:prstGeom prst="rect">
            <a:avLst/>
          </a:prstGeom>
        </p:spPr>
      </p:pic>
      <p:sp>
        <p:nvSpPr>
          <p:cNvPr id="7" name="矩形 6"/>
          <p:cNvSpPr/>
          <p:nvPr userDrawn="1"/>
        </p:nvSpPr>
        <p:spPr>
          <a:xfrm>
            <a:off x="4167571" y="0"/>
            <a:ext cx="3220780" cy="72009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8" name="Group 9"/>
          <p:cNvGrpSpPr/>
          <p:nvPr userDrawn="1"/>
        </p:nvGrpSpPr>
        <p:grpSpPr>
          <a:xfrm>
            <a:off x="3258979" y="809841"/>
            <a:ext cx="5037964" cy="5597428"/>
            <a:chOff x="6198899" y="655351"/>
            <a:chExt cx="5547300" cy="5547299"/>
          </a:xfrm>
        </p:grpSpPr>
        <p:sp>
          <p:nvSpPr>
            <p:cNvPr id="9" name="Hexagon 6"/>
            <p:cNvSpPr/>
            <p:nvPr/>
          </p:nvSpPr>
          <p:spPr>
            <a:xfrm>
              <a:off x="6198900" y="1037923"/>
              <a:ext cx="5547299" cy="4782154"/>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7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 name="Hexagon 7"/>
            <p:cNvSpPr/>
            <p:nvPr/>
          </p:nvSpPr>
          <p:spPr>
            <a:xfrm rot="1800000">
              <a:off x="6198899" y="1037923"/>
              <a:ext cx="5547299" cy="4782154"/>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7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1" name="Hexagon 8"/>
            <p:cNvSpPr/>
            <p:nvPr/>
          </p:nvSpPr>
          <p:spPr>
            <a:xfrm rot="2700000">
              <a:off x="6198898" y="1037924"/>
              <a:ext cx="5547299" cy="4782154"/>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7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576104" y="6557486"/>
            <a:ext cx="2688484" cy="500063"/>
          </a:xfrm>
        </p:spPr>
        <p:txBody>
          <a:bodyPr/>
          <a:lstStyle/>
          <a:p>
            <a:pPr lvl="0"/>
            <a:fld id="{BB962C8B-B14F-4D97-AF65-F5344CB8AC3E}" type="datetime1">
              <a:rPr lang="zh-CN" altLang="en-US" dirty="0">
                <a:latin typeface="Arial" panose="020B0604020202020204" pitchFamily="34" charset="0"/>
              </a:rPr>
            </a:fld>
            <a:endParaRPr lang="zh-CN" altLang="en-US" dirty="0">
              <a:latin typeface="Arial" panose="020B0604020202020204" pitchFamily="34" charset="0"/>
            </a:endParaRPr>
          </a:p>
        </p:txBody>
      </p:sp>
      <p:sp>
        <p:nvSpPr>
          <p:cNvPr id="3" name="页脚占位符 2"/>
          <p:cNvSpPr>
            <a:spLocks noGrp="1"/>
          </p:cNvSpPr>
          <p:nvPr>
            <p:ph type="ftr" sz="quarter" idx="11"/>
          </p:nvPr>
        </p:nvSpPr>
        <p:spPr>
          <a:xfrm>
            <a:off x="3936709" y="6557486"/>
            <a:ext cx="3648657" cy="500063"/>
          </a:xfrm>
        </p:spPr>
        <p:txBody>
          <a:bodyPr/>
          <a:lstStyle/>
          <a:p>
            <a:pPr lvl="0"/>
            <a:endParaRPr lang="zh-CN" altLang="en-US" dirty="0">
              <a:latin typeface="Arial" panose="020B0604020202020204" pitchFamily="34" charset="0"/>
            </a:endParaRPr>
          </a:p>
        </p:txBody>
      </p:sp>
      <p:sp>
        <p:nvSpPr>
          <p:cNvPr id="4" name="灯片编号占位符 3"/>
          <p:cNvSpPr>
            <a:spLocks noGrp="1"/>
          </p:cNvSpPr>
          <p:nvPr>
            <p:ph type="sldNum" sz="quarter" idx="12"/>
          </p:nvPr>
        </p:nvSpPr>
        <p:spPr>
          <a:xfrm>
            <a:off x="8257487" y="6557486"/>
            <a:ext cx="2688484" cy="500063"/>
          </a:xfrm>
        </p:spPr>
        <p:txBody>
          <a:bodyPr/>
          <a:lstStyle/>
          <a:p>
            <a:pPr lvl="0"/>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5"/>
            <a:ext cx="9793764" cy="1430179"/>
          </a:xfrm>
        </p:spPr>
        <p:txBody>
          <a:bodyPr anchor="t"/>
          <a:lstStyle>
            <a:lvl1pPr algn="l">
              <a:defRPr sz="47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34670" indent="0">
              <a:buNone/>
              <a:defRPr sz="2100">
                <a:solidFill>
                  <a:schemeClr val="tx1">
                    <a:tint val="75000"/>
                  </a:schemeClr>
                </a:solidFill>
              </a:defRPr>
            </a:lvl2pPr>
            <a:lvl3pPr marL="1069975" indent="0">
              <a:buNone/>
              <a:defRPr sz="1900">
                <a:solidFill>
                  <a:schemeClr val="tx1">
                    <a:tint val="75000"/>
                  </a:schemeClr>
                </a:solidFill>
              </a:defRPr>
            </a:lvl3pPr>
            <a:lvl4pPr marL="1604645" indent="0">
              <a:buNone/>
              <a:defRPr sz="1600">
                <a:solidFill>
                  <a:schemeClr val="tx1">
                    <a:tint val="75000"/>
                  </a:schemeClr>
                </a:solidFill>
              </a:defRPr>
            </a:lvl4pPr>
            <a:lvl5pPr marL="2139950" indent="0">
              <a:buNone/>
              <a:defRPr sz="1600">
                <a:solidFill>
                  <a:schemeClr val="tx1">
                    <a:tint val="75000"/>
                  </a:schemeClr>
                </a:solidFill>
              </a:defRPr>
            </a:lvl5pPr>
            <a:lvl6pPr marL="2674620" indent="0">
              <a:buNone/>
              <a:defRPr sz="1600">
                <a:solidFill>
                  <a:schemeClr val="tx1">
                    <a:tint val="75000"/>
                  </a:schemeClr>
                </a:solidFill>
              </a:defRPr>
            </a:lvl6pPr>
            <a:lvl7pPr marL="3209290" indent="0">
              <a:buNone/>
              <a:defRPr sz="1600">
                <a:solidFill>
                  <a:schemeClr val="tx1">
                    <a:tint val="75000"/>
                  </a:schemeClr>
                </a:solidFill>
              </a:defRPr>
            </a:lvl7pPr>
            <a:lvl8pPr marL="3744595" indent="0">
              <a:buNone/>
              <a:defRPr sz="1600">
                <a:solidFill>
                  <a:schemeClr val="tx1">
                    <a:tint val="75000"/>
                  </a:schemeClr>
                </a:solidFill>
              </a:defRPr>
            </a:lvl8pPr>
            <a:lvl9pPr marL="427926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26132"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355326"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88370"/>
            <a:ext cx="10369868" cy="12001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6104" y="1611869"/>
            <a:ext cx="5090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6104" y="2283619"/>
            <a:ext cx="5090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3055" y="1611869"/>
            <a:ext cx="5092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3055" y="2283619"/>
            <a:ext cx="5092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2"/>
            <a:ext cx="3790683" cy="1220153"/>
          </a:xfrm>
        </p:spPr>
        <p:txBody>
          <a:bodyPr anchor="b"/>
          <a:lstStyle>
            <a:lvl1pPr algn="l">
              <a:defRPr sz="2300" b="1"/>
            </a:lvl1pPr>
          </a:lstStyle>
          <a:p>
            <a:r>
              <a:rPr lang="zh-CN" altLang="en-US"/>
              <a:t>单击此处编辑母版标题样式</a:t>
            </a:r>
            <a:endParaRPr lang="zh-CN" altLang="en-US"/>
          </a:p>
        </p:txBody>
      </p:sp>
      <p:sp>
        <p:nvSpPr>
          <p:cNvPr id="3" name="内容占位符 2"/>
          <p:cNvSpPr>
            <a:spLocks noGrp="1"/>
          </p:cNvSpPr>
          <p:nvPr>
            <p:ph idx="1"/>
          </p:nvPr>
        </p:nvSpPr>
        <p:spPr>
          <a:xfrm>
            <a:off x="4504811" y="286703"/>
            <a:ext cx="6441160" cy="6145769"/>
          </a:xfrm>
        </p:spPr>
        <p:txBody>
          <a:bodyPr/>
          <a:lstStyle>
            <a:lvl1pPr>
              <a:defRPr sz="37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6105" y="1506856"/>
            <a:ext cx="3790683" cy="4925616"/>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5"/>
          </a:xfrm>
        </p:spPr>
        <p:txBody>
          <a:bodyPr anchor="b"/>
          <a:lstStyle>
            <a:lvl1pPr algn="l">
              <a:defRPr sz="23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407" y="643414"/>
            <a:ext cx="6913245" cy="4320540"/>
          </a:xfrm>
        </p:spPr>
        <p:txBody>
          <a:bodyPr/>
          <a:lstStyle>
            <a:lvl1pPr marL="0" indent="0">
              <a:buNone/>
              <a:defRPr sz="3700"/>
            </a:lvl1pPr>
            <a:lvl2pPr marL="534670" indent="0">
              <a:buNone/>
              <a:defRPr sz="3300"/>
            </a:lvl2pPr>
            <a:lvl3pPr marL="1069975" indent="0">
              <a:buNone/>
              <a:defRPr sz="2800"/>
            </a:lvl3pPr>
            <a:lvl4pPr marL="1604645" indent="0">
              <a:buNone/>
              <a:defRPr sz="2300"/>
            </a:lvl4pPr>
            <a:lvl5pPr marL="2139950" indent="0">
              <a:buNone/>
              <a:defRPr sz="2300"/>
            </a:lvl5pPr>
            <a:lvl6pPr marL="2674620" indent="0">
              <a:buNone/>
              <a:defRPr sz="2300"/>
            </a:lvl6pPr>
            <a:lvl7pPr marL="3209290" indent="0">
              <a:buNone/>
              <a:defRPr sz="2300"/>
            </a:lvl7pPr>
            <a:lvl8pPr marL="3744595" indent="0">
              <a:buNone/>
              <a:defRPr sz="2300"/>
            </a:lvl8pPr>
            <a:lvl9pPr marL="427926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88370"/>
            <a:ext cx="10369868" cy="1200150"/>
          </a:xfrm>
          <a:prstGeom prst="rect">
            <a:avLst/>
          </a:prstGeom>
        </p:spPr>
        <p:txBody>
          <a:bodyPr vert="horz" lIns="106985" tIns="53492" rIns="106985" bIns="53492"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76104" y="1680211"/>
            <a:ext cx="10369868" cy="4752261"/>
          </a:xfrm>
          <a:prstGeom prst="rect">
            <a:avLst/>
          </a:prstGeom>
        </p:spPr>
        <p:txBody>
          <a:bodyPr vert="horz" lIns="106985" tIns="53492" rIns="106985" bIns="53492"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76104" y="6674168"/>
            <a:ext cx="2688484" cy="383381"/>
          </a:xfrm>
          <a:prstGeom prst="rect">
            <a:avLst/>
          </a:prstGeom>
        </p:spPr>
        <p:txBody>
          <a:bodyPr vert="horz" lIns="106985" tIns="53492" rIns="106985" bIns="53492" rtlCol="0" anchor="ctr"/>
          <a:lstStyle>
            <a:lvl1pPr algn="l">
              <a:defRPr sz="1400">
                <a:solidFill>
                  <a:schemeClr val="tx1">
                    <a:tint val="75000"/>
                  </a:schemeClr>
                </a:solidFill>
              </a:defRPr>
            </a:lvl1pPr>
          </a:lstStyle>
          <a:p>
            <a:fld id="{28C937AB-5291-48FC-9075-9F29944D13C7}"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7" cy="383381"/>
          </a:xfrm>
          <a:prstGeom prst="rect">
            <a:avLst/>
          </a:prstGeom>
        </p:spPr>
        <p:txBody>
          <a:bodyPr vert="horz" lIns="106985" tIns="53492" rIns="106985" bIns="53492"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674168"/>
            <a:ext cx="2688484" cy="383381"/>
          </a:xfrm>
          <a:prstGeom prst="rect">
            <a:avLst/>
          </a:prstGeom>
        </p:spPr>
        <p:txBody>
          <a:bodyPr vert="horz" lIns="106985" tIns="53492" rIns="106985" bIns="53492" rtlCol="0" anchor="ctr"/>
          <a:lstStyle>
            <a:lvl1pPr algn="r">
              <a:defRPr sz="1400">
                <a:solidFill>
                  <a:schemeClr val="tx1">
                    <a:tint val="75000"/>
                  </a:schemeClr>
                </a:solidFill>
              </a:defRPr>
            </a:lvl1pPr>
          </a:lstStyle>
          <a:p>
            <a:fld id="{78A3CECD-E187-45A6-BE7A-E277637993E6}" type="slidenum">
              <a:rPr lang="zh-CN" altLang="en-US" smtClean="0"/>
            </a:fld>
            <a:endParaRPr lang="zh-CN" altLang="en-US"/>
          </a:p>
        </p:txBody>
      </p:sp>
      <p:pic>
        <p:nvPicPr>
          <p:cNvPr id="7" name="图片 6" descr="视频水印小"/>
          <p:cNvPicPr>
            <a:picLocks noChangeAspect="1"/>
          </p:cNvPicPr>
          <p:nvPr userDrawn="1"/>
        </p:nvPicPr>
        <p:blipFill>
          <a:blip r:embed="rId13"/>
          <a:stretch>
            <a:fillRect/>
          </a:stretch>
        </p:blipFill>
        <p:spPr>
          <a:xfrm>
            <a:off x="9073515" y="6840855"/>
            <a:ext cx="2108200" cy="292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069975" rtl="0" eaLnBrk="1" latinLnBrk="0" hangingPunct="1">
        <a:spcBef>
          <a:spcPct val="0"/>
        </a:spcBef>
        <a:buNone/>
        <a:defRPr sz="5100" kern="1200">
          <a:solidFill>
            <a:schemeClr val="tx1"/>
          </a:solidFill>
          <a:latin typeface="+mj-lt"/>
          <a:ea typeface="+mj-ea"/>
          <a:cs typeface="+mj-cs"/>
        </a:defRPr>
      </a:lvl1pPr>
    </p:titleStyle>
    <p:bodyStyle>
      <a:lvl1pPr marL="401320" indent="-401320" algn="l" defTabSz="106997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69315" indent="-334645" algn="l" defTabSz="1069975"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37310" indent="-267335" algn="l" defTabSz="106997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7198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407285"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941955"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7726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1193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546600" indent="-267335" algn="l" defTabSz="106997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69975" rtl="0" eaLnBrk="1" latinLnBrk="0" hangingPunct="1">
        <a:defRPr sz="2100" kern="1200">
          <a:solidFill>
            <a:schemeClr val="tx1"/>
          </a:solidFill>
          <a:latin typeface="+mn-lt"/>
          <a:ea typeface="+mn-ea"/>
          <a:cs typeface="+mn-cs"/>
        </a:defRPr>
      </a:lvl1pPr>
      <a:lvl2pPr marL="534670" algn="l" defTabSz="1069975" rtl="0" eaLnBrk="1" latinLnBrk="0" hangingPunct="1">
        <a:defRPr sz="2100" kern="1200">
          <a:solidFill>
            <a:schemeClr val="tx1"/>
          </a:solidFill>
          <a:latin typeface="+mn-lt"/>
          <a:ea typeface="+mn-ea"/>
          <a:cs typeface="+mn-cs"/>
        </a:defRPr>
      </a:lvl2pPr>
      <a:lvl3pPr marL="1069975" algn="l" defTabSz="1069975" rtl="0" eaLnBrk="1" latinLnBrk="0" hangingPunct="1">
        <a:defRPr sz="2100" kern="1200">
          <a:solidFill>
            <a:schemeClr val="tx1"/>
          </a:solidFill>
          <a:latin typeface="+mn-lt"/>
          <a:ea typeface="+mn-ea"/>
          <a:cs typeface="+mn-cs"/>
        </a:defRPr>
      </a:lvl3pPr>
      <a:lvl4pPr marL="1604645" algn="l" defTabSz="1069975" rtl="0" eaLnBrk="1" latinLnBrk="0" hangingPunct="1">
        <a:defRPr sz="2100" kern="1200">
          <a:solidFill>
            <a:schemeClr val="tx1"/>
          </a:solidFill>
          <a:latin typeface="+mn-lt"/>
          <a:ea typeface="+mn-ea"/>
          <a:cs typeface="+mn-cs"/>
        </a:defRPr>
      </a:lvl4pPr>
      <a:lvl5pPr marL="2139950" algn="l" defTabSz="1069975" rtl="0" eaLnBrk="1" latinLnBrk="0" hangingPunct="1">
        <a:defRPr sz="2100" kern="1200">
          <a:solidFill>
            <a:schemeClr val="tx1"/>
          </a:solidFill>
          <a:latin typeface="+mn-lt"/>
          <a:ea typeface="+mn-ea"/>
          <a:cs typeface="+mn-cs"/>
        </a:defRPr>
      </a:lvl5pPr>
      <a:lvl6pPr marL="2674620" algn="l" defTabSz="1069975" rtl="0" eaLnBrk="1" latinLnBrk="0" hangingPunct="1">
        <a:defRPr sz="2100" kern="1200">
          <a:solidFill>
            <a:schemeClr val="tx1"/>
          </a:solidFill>
          <a:latin typeface="+mn-lt"/>
          <a:ea typeface="+mn-ea"/>
          <a:cs typeface="+mn-cs"/>
        </a:defRPr>
      </a:lvl6pPr>
      <a:lvl7pPr marL="3209290" algn="l" defTabSz="1069975" rtl="0" eaLnBrk="1" latinLnBrk="0" hangingPunct="1">
        <a:defRPr sz="2100" kern="1200">
          <a:solidFill>
            <a:schemeClr val="tx1"/>
          </a:solidFill>
          <a:latin typeface="+mn-lt"/>
          <a:ea typeface="+mn-ea"/>
          <a:cs typeface="+mn-cs"/>
        </a:defRPr>
      </a:lvl7pPr>
      <a:lvl8pPr marL="3744595" algn="l" defTabSz="1069975" rtl="0" eaLnBrk="1" latinLnBrk="0" hangingPunct="1">
        <a:defRPr sz="2100" kern="1200">
          <a:solidFill>
            <a:schemeClr val="tx1"/>
          </a:solidFill>
          <a:latin typeface="+mn-lt"/>
          <a:ea typeface="+mn-ea"/>
          <a:cs typeface="+mn-cs"/>
        </a:defRPr>
      </a:lvl8pPr>
      <a:lvl9pPr marL="4279265" algn="l" defTabSz="1069975"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864235" rtl="0" eaLnBrk="1" latinLnBrk="0" hangingPunct="1">
        <a:lnSpc>
          <a:spcPct val="90000"/>
        </a:lnSpc>
        <a:spcBef>
          <a:spcPct val="0"/>
        </a:spcBef>
        <a:buNone/>
        <a:defRPr sz="4160" kern="1200">
          <a:solidFill>
            <a:schemeClr val="tx1"/>
          </a:solidFill>
          <a:latin typeface="+mj-lt"/>
          <a:ea typeface="+mj-ea"/>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8335" indent="-215900" algn="l" defTabSz="864235" rtl="0" eaLnBrk="1" latinLnBrk="0" hangingPunct="1">
        <a:lnSpc>
          <a:spcPct val="90000"/>
        </a:lnSpc>
        <a:spcBef>
          <a:spcPct val="9500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4235" rtl="0" eaLnBrk="1" latinLnBrk="0" hangingPunct="1">
        <a:lnSpc>
          <a:spcPct val="90000"/>
        </a:lnSpc>
        <a:spcBef>
          <a:spcPct val="95000"/>
        </a:spcBef>
        <a:buFont typeface="Arial" panose="020B0604020202020204" pitchFamily="34" charset="0"/>
        <a:buChar char="•"/>
        <a:defRPr sz="1890" kern="1200">
          <a:solidFill>
            <a:schemeClr val="tx1"/>
          </a:solidFill>
          <a:latin typeface="+mn-lt"/>
          <a:ea typeface="+mn-ea"/>
          <a:cs typeface="+mn-cs"/>
        </a:defRPr>
      </a:lvl3pPr>
      <a:lvl4pPr marL="15125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4pPr>
      <a:lvl5pPr marL="19443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5pPr>
      <a:lvl6pPr marL="237617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6pPr>
      <a:lvl7pPr marL="2808605"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7pPr>
      <a:lvl8pPr marL="3240405"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8pPr>
      <a:lvl9pPr marL="3672840" indent="-215900" algn="l" defTabSz="864235" rtl="0" eaLnBrk="1" latinLnBrk="0" hangingPunct="1">
        <a:lnSpc>
          <a:spcPct val="90000"/>
        </a:lnSpc>
        <a:spcBef>
          <a:spcPct val="9500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8470"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705" algn="l" defTabSz="864235" rtl="0" eaLnBrk="1" latinLnBrk="0" hangingPunct="1">
        <a:defRPr sz="1700" kern="1200">
          <a:solidFill>
            <a:schemeClr val="tx1"/>
          </a:solidFill>
          <a:latin typeface="+mn-lt"/>
          <a:ea typeface="+mn-ea"/>
          <a:cs typeface="+mn-cs"/>
        </a:defRPr>
      </a:lvl7pPr>
      <a:lvl8pPr marL="3024505" algn="l" defTabSz="864235" rtl="0" eaLnBrk="1" latinLnBrk="0" hangingPunct="1">
        <a:defRPr sz="1700" kern="1200">
          <a:solidFill>
            <a:schemeClr val="tx1"/>
          </a:solidFill>
          <a:latin typeface="+mn-lt"/>
          <a:ea typeface="+mn-ea"/>
          <a:cs typeface="+mn-cs"/>
        </a:defRPr>
      </a:lvl8pPr>
      <a:lvl9pPr marL="3456940"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33.jpeg"/><Relationship Id="rId2" Type="http://schemas.openxmlformats.org/officeDocument/2006/relationships/image" Target="../media/image14.jpe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9" Type="http://schemas.openxmlformats.org/officeDocument/2006/relationships/image" Target="../media/image37.png"/><Relationship Id="rId8" Type="http://schemas.microsoft.com/office/2007/relationships/hdphoto" Target="../media/image36.jpe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3" Type="http://schemas.openxmlformats.org/officeDocument/2006/relationships/notesSlide" Target="../notesSlides/notesSlide11.xml"/><Relationship Id="rId12" Type="http://schemas.openxmlformats.org/officeDocument/2006/relationships/slideLayout" Target="../slideLayouts/slideLayout1.xml"/><Relationship Id="rId11" Type="http://schemas.openxmlformats.org/officeDocument/2006/relationships/image" Target="../media/image39.png"/><Relationship Id="rId10" Type="http://schemas.openxmlformats.org/officeDocument/2006/relationships/image" Target="../media/image38.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2.jpeg"/><Relationship Id="rId7" Type="http://schemas.openxmlformats.org/officeDocument/2006/relationships/image" Target="../media/image41.jpe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4.jpeg"/><Relationship Id="rId11" Type="http://schemas.openxmlformats.org/officeDocument/2006/relationships/notesSlide" Target="../notesSlides/notesSlide12.xml"/><Relationship Id="rId10" Type="http://schemas.openxmlformats.org/officeDocument/2006/relationships/slideLayout" Target="../slideLayouts/slideLayout1.xml"/><Relationship Id="rId1" Type="http://schemas.openxmlformats.org/officeDocument/2006/relationships/image" Target="../media/image40.jpeg"/></Relationships>
</file>

<file path=ppt/slides/_rels/slide13.xml.rels><?xml version="1.0" encoding="UTF-8" standalone="yes"?>
<Relationships xmlns="http://schemas.openxmlformats.org/package/2006/relationships"><Relationship Id="rId9" Type="http://schemas.openxmlformats.org/officeDocument/2006/relationships/image" Target="../media/image47.jpeg"/><Relationship Id="rId8" Type="http://schemas.openxmlformats.org/officeDocument/2006/relationships/image" Target="../media/image46.png"/><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2" Type="http://schemas.openxmlformats.org/officeDocument/2006/relationships/notesSlide" Target="../notesSlides/notesSlide13.xml"/><Relationship Id="rId11" Type="http://schemas.openxmlformats.org/officeDocument/2006/relationships/slideLayout" Target="../slideLayouts/slideLayout1.xml"/><Relationship Id="rId10" Type="http://schemas.openxmlformats.org/officeDocument/2006/relationships/image" Target="file:///C:\Users\lenovo\AppData\Local\Temp\wps\INetCache\6f1f27f4e6f13a7a82253ab11c09a5c1" TargetMode="Externa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9" Type="http://schemas.openxmlformats.org/officeDocument/2006/relationships/image" Target="file:///C:\Users\lenovo\AppData\Local\Temp\wps\INetCache\1707bb7eabe095ba68538e43b94a11f7" TargetMode="External"/><Relationship Id="rId8" Type="http://schemas.openxmlformats.org/officeDocument/2006/relationships/image" Target="../media/image49.jpeg"/><Relationship Id="rId7" Type="http://schemas.openxmlformats.org/officeDocument/2006/relationships/image" Target="file:///C:\Users\lenovo\AppData\Local\Temp\wps\INetCache\d242d8f9595aa7387a514aed8bda595e" TargetMode="External"/><Relationship Id="rId6" Type="http://schemas.openxmlformats.org/officeDocument/2006/relationships/image" Target="../media/image48.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3" Type="http://schemas.openxmlformats.org/officeDocument/2006/relationships/notesSlide" Target="../notesSlides/notesSlide14.xml"/><Relationship Id="rId12" Type="http://schemas.openxmlformats.org/officeDocument/2006/relationships/slideLayout" Target="../slideLayouts/slideLayout1.xml"/><Relationship Id="rId11" Type="http://schemas.openxmlformats.org/officeDocument/2006/relationships/image" Target="file:///C:\Users\lenovo\AppData\Local\Temp\wps\INetCache\7398c2cff77291bb9d3e01c1072ebbbd" TargetMode="External"/><Relationship Id="rId10" Type="http://schemas.openxmlformats.org/officeDocument/2006/relationships/image" Target="../media/image50.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jpeg"/><Relationship Id="rId7" Type="http://schemas.openxmlformats.org/officeDocument/2006/relationships/image" Target="../media/image16.jpeg"/><Relationship Id="rId6" Type="http://schemas.openxmlformats.org/officeDocument/2006/relationships/image" Target="../media/image14.jpeg"/><Relationship Id="rId5" Type="http://schemas.openxmlformats.org/officeDocument/2006/relationships/image" Target="../media/image55.jpeg"/><Relationship Id="rId4" Type="http://schemas.openxmlformats.org/officeDocument/2006/relationships/image" Target="../media/image54.jpeg"/><Relationship Id="rId3" Type="http://schemas.openxmlformats.org/officeDocument/2006/relationships/image" Target="../media/image53.png"/><Relationship Id="rId2" Type="http://schemas.openxmlformats.org/officeDocument/2006/relationships/image" Target="../media/image52.png"/><Relationship Id="rId13" Type="http://schemas.openxmlformats.org/officeDocument/2006/relationships/notesSlide" Target="../notesSlides/notesSlide15.xml"/><Relationship Id="rId12" Type="http://schemas.openxmlformats.org/officeDocument/2006/relationships/slideLayout" Target="../slideLayouts/slideLayout1.xml"/><Relationship Id="rId11" Type="http://schemas.openxmlformats.org/officeDocument/2006/relationships/image" Target="../media/image56.png"/><Relationship Id="rId10" Type="http://schemas.openxmlformats.org/officeDocument/2006/relationships/image" Target="../media/image19.png"/><Relationship Id="rId1" Type="http://schemas.openxmlformats.org/officeDocument/2006/relationships/image" Target="../media/image5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58.jpeg"/><Relationship Id="rId1" Type="http://schemas.openxmlformats.org/officeDocument/2006/relationships/image" Target="../media/image57.jpe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1.xml"/><Relationship Id="rId7" Type="http://schemas.openxmlformats.org/officeDocument/2006/relationships/image" Target="../media/image60.jpe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59.jpe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image" Target="../media/image63.jpe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4.jpeg"/><Relationship Id="rId2" Type="http://schemas.openxmlformats.org/officeDocument/2006/relationships/image" Target="../media/image62.jpeg"/><Relationship Id="rId11" Type="http://schemas.openxmlformats.org/officeDocument/2006/relationships/notesSlide" Target="../notesSlides/notesSlide19.xml"/><Relationship Id="rId10" Type="http://schemas.openxmlformats.org/officeDocument/2006/relationships/slideLayout" Target="../slideLayouts/slideLayout1.xml"/><Relationship Id="rId1" Type="http://schemas.openxmlformats.org/officeDocument/2006/relationships/image" Target="../media/image61.jpeg"/></Relationships>
</file>

<file path=ppt/slides/_rels/slide2.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pn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GIF"/><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4.png"/><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image" Target="../media/image13.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xml"/><Relationship Id="rId7" Type="http://schemas.openxmlformats.org/officeDocument/2006/relationships/image" Target="../media/image66.jpeg"/><Relationship Id="rId6" Type="http://schemas.openxmlformats.org/officeDocument/2006/relationships/image" Target="../media/image65.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xml"/><Relationship Id="rId7" Type="http://schemas.openxmlformats.org/officeDocument/2006/relationships/image" Target="../media/image68.jpeg"/><Relationship Id="rId6" Type="http://schemas.openxmlformats.org/officeDocument/2006/relationships/image" Target="../media/image67.jpeg"/><Relationship Id="rId5" Type="http://schemas.openxmlformats.org/officeDocument/2006/relationships/image" Target="../media/image14.jpe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1.jpeg"/><Relationship Id="rId7" Type="http://schemas.openxmlformats.org/officeDocument/2006/relationships/image" Target="../media/image70.png"/><Relationship Id="rId6" Type="http://schemas.openxmlformats.org/officeDocument/2006/relationships/image" Target="../media/image14.jpeg"/><Relationship Id="rId5" Type="http://schemas.openxmlformats.org/officeDocument/2006/relationships/image" Target="../media/image69.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0" Type="http://schemas.openxmlformats.org/officeDocument/2006/relationships/notesSlide" Target="../notesSlides/notesSlide2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xml"/><Relationship Id="rId7" Type="http://schemas.openxmlformats.org/officeDocument/2006/relationships/image" Target="../media/image14.jpeg"/><Relationship Id="rId6" Type="http://schemas.openxmlformats.org/officeDocument/2006/relationships/image" Target="../media/image72.png"/><Relationship Id="rId5" Type="http://schemas.openxmlformats.org/officeDocument/2006/relationships/image" Target="../media/image69.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image" Target="../media/image14.jpeg"/><Relationship Id="rId6" Type="http://schemas.openxmlformats.org/officeDocument/2006/relationships/image" Target="../media/image69.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73.jpe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5.jpeg"/><Relationship Id="rId7" Type="http://schemas.openxmlformats.org/officeDocument/2006/relationships/image" Target="../media/image14.jpeg"/><Relationship Id="rId6" Type="http://schemas.openxmlformats.org/officeDocument/2006/relationships/image" Target="../media/image69.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0" Type="http://schemas.openxmlformats.org/officeDocument/2006/relationships/notesSlide" Target="../notesSlides/notesSlide25.xml"/><Relationship Id="rId1" Type="http://schemas.openxmlformats.org/officeDocument/2006/relationships/image" Target="../media/image74.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76.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78.png"/><Relationship Id="rId1" Type="http://schemas.openxmlformats.org/officeDocument/2006/relationships/image" Target="../media/image77.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4.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jpe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20.jpe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5.xml"/><Relationship Id="rId7" Type="http://schemas.openxmlformats.org/officeDocument/2006/relationships/image" Target="../media/image30.jpeg"/><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31.jpe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243" t="2241" r="1691" b="1558"/>
          <a:stretch>
            <a:fillRect/>
          </a:stretch>
        </p:blipFill>
        <p:spPr>
          <a:xfrm>
            <a:off x="-1" y="0"/>
            <a:ext cx="11522075" cy="7200900"/>
          </a:xfrm>
          <a:prstGeom prst="rect">
            <a:avLst/>
          </a:prstGeom>
        </p:spPr>
      </p:pic>
      <p:pic>
        <p:nvPicPr>
          <p:cNvPr id="33" name="图片 32" descr="QQ截图20180117155013.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0"/>
            <a:ext cx="4382483" cy="7200900"/>
          </a:xfrm>
          <a:prstGeom prst="rect">
            <a:avLst/>
          </a:prstGeom>
        </p:spPr>
      </p:pic>
      <p:sp>
        <p:nvSpPr>
          <p:cNvPr id="27" name="圆角矩形 26"/>
          <p:cNvSpPr/>
          <p:nvPr/>
        </p:nvSpPr>
        <p:spPr>
          <a:xfrm>
            <a:off x="474625" y="500066"/>
            <a:ext cx="10429948" cy="6243656"/>
          </a:xfrm>
          <a:prstGeom prst="roundRect">
            <a:avLst>
              <a:gd name="adj" fmla="val 5004"/>
            </a:avLst>
          </a:prstGeom>
          <a:solidFill>
            <a:srgbClr val="DDD9C3">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8" name="图片 16" descr="图片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625" y="890573"/>
            <a:ext cx="10429786" cy="520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p:cNvSpPr/>
          <p:nvPr/>
        </p:nvSpPr>
        <p:spPr>
          <a:xfrm>
            <a:off x="403187" y="1627439"/>
            <a:ext cx="1213485" cy="11709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
          <p:cNvSpPr txBox="1">
            <a:spLocks noChangeArrowheads="1"/>
          </p:cNvSpPr>
          <p:nvPr/>
        </p:nvSpPr>
        <p:spPr bwMode="auto">
          <a:xfrm>
            <a:off x="962402" y="6097391"/>
            <a:ext cx="100850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dirty="0" smtClean="0">
                <a:solidFill>
                  <a:srgbClr val="002060"/>
                </a:solidFill>
                <a:latin typeface="微软雅黑" panose="020B0503020204020204" pitchFamily="34" charset="-122"/>
                <a:ea typeface="微软雅黑" panose="020B0503020204020204" pitchFamily="34" charset="-122"/>
              </a:rPr>
              <a:t>古代</a:t>
            </a:r>
            <a:r>
              <a:rPr lang="zh-CN" altLang="en-US" b="1" dirty="0" smtClean="0">
                <a:solidFill>
                  <a:srgbClr val="C00000"/>
                </a:solidFill>
                <a:latin typeface="微软雅黑" panose="020B0503020204020204" pitchFamily="34" charset="-122"/>
                <a:ea typeface="微软雅黑" panose="020B0503020204020204" pitchFamily="34" charset="-122"/>
              </a:rPr>
              <a:t>欧洲文明</a:t>
            </a:r>
            <a:r>
              <a:rPr lang="zh-CN" altLang="en-US" b="1" dirty="0" smtClean="0">
                <a:solidFill>
                  <a:srgbClr val="002060"/>
                </a:solidFill>
                <a:latin typeface="微软雅黑" panose="020B0503020204020204" pitchFamily="34" charset="-122"/>
                <a:ea typeface="微软雅黑" panose="020B0503020204020204" pitchFamily="34" charset="-122"/>
              </a:rPr>
              <a:t>的发源地</a:t>
            </a:r>
            <a:r>
              <a:rPr lang="en-US" altLang="zh-CN" b="1" dirty="0" smtClean="0">
                <a:solidFill>
                  <a:srgbClr val="002060"/>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古代希腊 </a:t>
            </a:r>
            <a:r>
              <a:rPr lang="zh-CN" altLang="en-US" b="1" dirty="0" smtClean="0">
                <a:solidFill>
                  <a:srgbClr val="FF0000"/>
                </a:solidFill>
                <a:latin typeface="微软雅黑" panose="020B0503020204020204" pitchFamily="34" charset="-122"/>
                <a:ea typeface="微软雅黑" panose="020B0503020204020204" pitchFamily="34" charset="-122"/>
              </a:rPr>
              <a:t> </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11" name="Text Box 4"/>
          <p:cNvSpPr txBox="1">
            <a:spLocks noChangeArrowheads="1"/>
          </p:cNvSpPr>
          <p:nvPr/>
        </p:nvSpPr>
        <p:spPr bwMode="auto">
          <a:xfrm>
            <a:off x="3903649" y="2314566"/>
            <a:ext cx="2700330" cy="583565"/>
          </a:xfrm>
          <a:prstGeom prst="rect">
            <a:avLst/>
          </a:prstGeom>
          <a:solidFill>
            <a:schemeClr val="accent2">
              <a:lumMod val="40000"/>
              <a:lumOff val="60000"/>
            </a:schemeClr>
          </a:solidFill>
          <a:ln w="9525">
            <a:noFill/>
            <a:miter lim="800000"/>
          </a:ln>
        </p:spPr>
        <p:txBody>
          <a:bodyPr wrap="square">
            <a:spAutoFit/>
          </a:bodyPr>
          <a:lstStyle/>
          <a:p>
            <a:pPr>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rPr>
              <a:t>古代亚非</a:t>
            </a:r>
            <a:r>
              <a:rPr lang="zh-CN" altLang="en-US" sz="3200" b="1" dirty="0" smtClean="0">
                <a:latin typeface="微软雅黑" panose="020B0503020204020204" pitchFamily="34" charset="-122"/>
                <a:ea typeface="微软雅黑" panose="020B0503020204020204" pitchFamily="34" charset="-122"/>
              </a:rPr>
              <a:t>文明</a:t>
            </a:r>
            <a:endParaRPr lang="zh-CN" altLang="en-US" sz="3200" b="1" dirty="0">
              <a:latin typeface="微软雅黑" panose="020B0503020204020204" pitchFamily="34" charset="-122"/>
              <a:ea typeface="微软雅黑" panose="020B0503020204020204" pitchFamily="34" charset="-122"/>
            </a:endParaRPr>
          </a:p>
        </p:txBody>
      </p:sp>
      <p:sp>
        <p:nvSpPr>
          <p:cNvPr id="12" name="Text Box 6"/>
          <p:cNvSpPr txBox="1">
            <a:spLocks noChangeArrowheads="1"/>
          </p:cNvSpPr>
          <p:nvPr/>
        </p:nvSpPr>
        <p:spPr bwMode="auto">
          <a:xfrm>
            <a:off x="6630347" y="2266946"/>
            <a:ext cx="2559714" cy="762000"/>
          </a:xfrm>
          <a:prstGeom prst="rect">
            <a:avLst/>
          </a:prstGeom>
          <a:noFill/>
          <a:ln w="9525">
            <a:noFill/>
            <a:miter lim="800000"/>
          </a:ln>
        </p:spPr>
        <p:txBody>
          <a:bodyPr wrap="square">
            <a:spAutoFit/>
          </a:bodyPr>
          <a:lstStyle/>
          <a:p>
            <a:pPr>
              <a:buFont typeface="Arial" panose="020B0604020202020204" pitchFamily="34" charset="0"/>
              <a:buNone/>
            </a:pPr>
            <a:r>
              <a:rPr lang="zh-CN" altLang="en-US" sz="4400" b="1" dirty="0">
                <a:latin typeface="华文行楷" panose="02010800040101010101" pitchFamily="2" charset="-122"/>
                <a:ea typeface="华文行楷" panose="02010800040101010101" pitchFamily="2" charset="-122"/>
              </a:rPr>
              <a:t>大河文明</a:t>
            </a:r>
            <a:endParaRPr lang="zh-CN" altLang="en-US" sz="4400" b="1" dirty="0">
              <a:latin typeface="华文行楷" panose="02010800040101010101" pitchFamily="2" charset="-122"/>
              <a:ea typeface="华文行楷" panose="02010800040101010101" pitchFamily="2" charset="-122"/>
            </a:endParaRPr>
          </a:p>
        </p:txBody>
      </p:sp>
      <p:sp>
        <p:nvSpPr>
          <p:cNvPr id="13" name="Text Box 5"/>
          <p:cNvSpPr txBox="1">
            <a:spLocks noChangeArrowheads="1"/>
          </p:cNvSpPr>
          <p:nvPr/>
        </p:nvSpPr>
        <p:spPr bwMode="auto">
          <a:xfrm>
            <a:off x="863212" y="1047523"/>
            <a:ext cx="2254619" cy="579438"/>
          </a:xfrm>
          <a:prstGeom prst="rect">
            <a:avLst/>
          </a:prstGeom>
          <a:solidFill>
            <a:schemeClr val="accent2">
              <a:lumMod val="75000"/>
            </a:schemeClr>
          </a:solidFill>
          <a:ln w="9525">
            <a:noFill/>
            <a:miter lim="800000"/>
          </a:ln>
        </p:spPr>
        <p:txBody>
          <a:bodyPr wrap="square">
            <a:spAutoFit/>
          </a:bodyPr>
          <a:lstStyle/>
          <a:p>
            <a:pPr>
              <a:buFont typeface="Arial" panose="020B0604020202020204" pitchFamily="34" charset="0"/>
              <a:buNone/>
            </a:pPr>
            <a:r>
              <a:rPr lang="zh-CN" altLang="en-US" sz="3200" b="1" dirty="0">
                <a:solidFill>
                  <a:schemeClr val="bg1"/>
                </a:solidFill>
                <a:latin typeface="微软雅黑" panose="020B0503020204020204" pitchFamily="34" charset="-122"/>
                <a:ea typeface="微软雅黑" panose="020B0503020204020204" pitchFamily="34" charset="-122"/>
              </a:rPr>
              <a:t>古希腊</a:t>
            </a:r>
            <a:r>
              <a:rPr lang="zh-CN" altLang="en-US" sz="3200" b="1" dirty="0" smtClean="0">
                <a:solidFill>
                  <a:schemeClr val="bg1"/>
                </a:solidFill>
                <a:latin typeface="微软雅黑" panose="020B0503020204020204" pitchFamily="34" charset="-122"/>
                <a:ea typeface="微软雅黑" panose="020B0503020204020204" pitchFamily="34" charset="-122"/>
              </a:rPr>
              <a:t>文明</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4" name="Text Box 8"/>
          <p:cNvSpPr txBox="1">
            <a:spLocks noChangeArrowheads="1"/>
          </p:cNvSpPr>
          <p:nvPr/>
        </p:nvSpPr>
        <p:spPr bwMode="auto">
          <a:xfrm>
            <a:off x="3265513" y="1028682"/>
            <a:ext cx="2709838" cy="762000"/>
          </a:xfrm>
          <a:prstGeom prst="rect">
            <a:avLst/>
          </a:prstGeom>
          <a:noFill/>
          <a:ln w="9525">
            <a:noFill/>
            <a:miter lim="800000"/>
          </a:ln>
        </p:spPr>
        <p:txBody>
          <a:bodyPr wrap="square">
            <a:spAutoFit/>
          </a:bodyPr>
          <a:lstStyle/>
          <a:p>
            <a:pPr>
              <a:buFont typeface="Arial" panose="020B0604020202020204" pitchFamily="34" charset="0"/>
              <a:buNone/>
            </a:pPr>
            <a:r>
              <a:rPr lang="zh-CN" altLang="en-US" sz="4400" b="1" dirty="0">
                <a:latin typeface="华文行楷" panose="02010800040101010101" pitchFamily="2" charset="-122"/>
                <a:ea typeface="华文行楷" panose="02010800040101010101" pitchFamily="2" charset="-122"/>
              </a:rPr>
              <a:t>海洋文明</a:t>
            </a:r>
            <a:endParaRPr lang="zh-CN" altLang="en-US" sz="4400" b="1" dirty="0">
              <a:latin typeface="华文行楷" panose="02010800040101010101" pitchFamily="2" charset="-122"/>
              <a:ea typeface="华文行楷" panose="02010800040101010101" pitchFamily="2" charset="-122"/>
            </a:endParaRPr>
          </a:p>
        </p:txBody>
      </p:sp>
      <p:sp>
        <p:nvSpPr>
          <p:cNvPr id="15" name="圆角矩形 14"/>
          <p:cNvSpPr/>
          <p:nvPr/>
        </p:nvSpPr>
        <p:spPr>
          <a:xfrm>
            <a:off x="9115425" y="2241550"/>
            <a:ext cx="1639570" cy="161036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1486458" y="3363094"/>
            <a:ext cx="586854" cy="1062249"/>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2207895" y="2719070"/>
            <a:ext cx="1448435" cy="70993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5150882" y="3135632"/>
            <a:ext cx="1535373" cy="130336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2" grpId="0" bldLvl="0"/>
      <p:bldP spid="14"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视频水印大"/>
          <p:cNvPicPr>
            <a:picLocks noChangeAspect="1"/>
          </p:cNvPicPr>
          <p:nvPr/>
        </p:nvPicPr>
        <p:blipFill>
          <a:blip r:embed="rId1"/>
          <a:stretch>
            <a:fillRect/>
          </a:stretch>
        </p:blipFill>
        <p:spPr>
          <a:xfrm>
            <a:off x="902970" y="3049270"/>
            <a:ext cx="4864100" cy="673100"/>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872535"/>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出现城邦</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84" name="图片 83" descr="t01fd01847945cb2039 (1).jpg"/>
          <p:cNvPicPr>
            <a:picLocks noChangeAspect="1"/>
          </p:cNvPicPr>
          <p:nvPr/>
        </p:nvPicPr>
        <p:blipFill>
          <a:blip r:embed="rId3" cstate="print"/>
          <a:srcRect t="13489"/>
          <a:stretch>
            <a:fillRect/>
          </a:stretch>
        </p:blipFill>
        <p:spPr>
          <a:xfrm>
            <a:off x="831850" y="2028825"/>
            <a:ext cx="5133340" cy="3273425"/>
          </a:xfrm>
          <a:prstGeom prst="rect">
            <a:avLst/>
          </a:prstGeom>
          <a:ln>
            <a:noFill/>
          </a:ln>
          <a:effectLst>
            <a:outerShdw blurRad="292100" dist="139700" dir="2700000" algn="tl" rotWithShape="0">
              <a:srgbClr val="333333">
                <a:alpha val="65000"/>
              </a:srgbClr>
            </a:outerShdw>
          </a:effectLst>
        </p:spPr>
      </p:pic>
      <p:sp>
        <p:nvSpPr>
          <p:cNvPr id="85" name="矩形 84"/>
          <p:cNvSpPr/>
          <p:nvPr/>
        </p:nvSpPr>
        <p:spPr>
          <a:xfrm>
            <a:off x="903253" y="4672020"/>
            <a:ext cx="1826141" cy="584775"/>
          </a:xfrm>
          <a:prstGeom prst="rect">
            <a:avLst/>
          </a:prstGeom>
        </p:spPr>
        <p:txBody>
          <a:bodyPr wrap="none">
            <a:spAutoFit/>
          </a:bodyPr>
          <a:lstStyle/>
          <a:p>
            <a:r>
              <a:rPr lang="zh-CN" altLang="en-US" sz="3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斯巴达城</a:t>
            </a:r>
            <a:endPar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1" name="矩形 100"/>
          <p:cNvSpPr/>
          <p:nvPr/>
        </p:nvSpPr>
        <p:spPr>
          <a:xfrm>
            <a:off x="688975" y="5314950"/>
            <a:ext cx="5246370" cy="1568450"/>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斯巴达整体是寡头政治，和当时雅典的民主制度形成了鲜明对比。他们的国家是在不断对外征服的过程中形成的。</a:t>
            </a:r>
            <a:endParaRPr lang="en-US" altLang="zh-CN" sz="2400" dirty="0" smtClean="0">
              <a:latin typeface="华文新魏" panose="02010800040101010101" pitchFamily="2" charset="-122"/>
              <a:ea typeface="华文新魏" panose="02010800040101010101" pitchFamily="2" charset="-122"/>
            </a:endParaRPr>
          </a:p>
        </p:txBody>
      </p:sp>
      <p:pic>
        <p:nvPicPr>
          <p:cNvPr id="61" name="图片 60" descr="t018d16e110143ea110.jpg"/>
          <p:cNvPicPr>
            <a:picLocks noChangeAspect="1"/>
          </p:cNvPicPr>
          <p:nvPr/>
        </p:nvPicPr>
        <p:blipFill>
          <a:blip r:embed="rId4"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62" name="图片 61" descr="624f9a79jw1eelyzwvu5xj20b408t75j.jpg"/>
          <p:cNvPicPr>
            <a:picLocks noChangeAspect="1"/>
          </p:cNvPicPr>
          <p:nvPr/>
        </p:nvPicPr>
        <p:blipFill>
          <a:blip r:embed="rId5"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83" name="矩形 82"/>
          <p:cNvSpPr/>
          <p:nvPr/>
        </p:nvSpPr>
        <p:spPr>
          <a:xfrm>
            <a:off x="0" y="0"/>
            <a:ext cx="10776937" cy="704850"/>
          </a:xfrm>
          <a:prstGeom prst="rect">
            <a:avLst/>
          </a:prstGeom>
          <a:blipFill>
            <a:blip r:embed="rId6"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86" name="组合 23"/>
          <p:cNvGrpSpPr/>
          <p:nvPr/>
        </p:nvGrpSpPr>
        <p:grpSpPr>
          <a:xfrm flipH="1">
            <a:off x="8261367" y="-12408"/>
            <a:ext cx="2750820" cy="740098"/>
            <a:chOff x="0" y="-2"/>
            <a:chExt cx="1377891" cy="634701"/>
          </a:xfrm>
          <a:solidFill>
            <a:schemeClr val="bg2">
              <a:lumMod val="90000"/>
            </a:schemeClr>
          </a:solidFill>
        </p:grpSpPr>
        <p:sp>
          <p:nvSpPr>
            <p:cNvPr id="103" name="直角三角形 10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4" name="矩形 10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105" name="直接连接符 104"/>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6"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107" name="组合 66"/>
          <p:cNvGrpSpPr/>
          <p:nvPr/>
        </p:nvGrpSpPr>
        <p:grpSpPr>
          <a:xfrm flipH="1">
            <a:off x="8776673" y="-12408"/>
            <a:ext cx="2750820" cy="740098"/>
            <a:chOff x="0" y="-2"/>
            <a:chExt cx="1377891" cy="634701"/>
          </a:xfrm>
          <a:solidFill>
            <a:schemeClr val="bg2">
              <a:lumMod val="90000"/>
            </a:schemeClr>
          </a:solidFill>
        </p:grpSpPr>
        <p:sp>
          <p:nvSpPr>
            <p:cNvPr id="108" name="直角三角形 10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9" name="矩形 10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110" name="图片 109" descr="624f9a79jw1eelyzwvu5xj20b408t75j.jpg"/>
          <p:cNvPicPr>
            <a:picLocks noChangeAspect="1"/>
          </p:cNvPicPr>
          <p:nvPr/>
        </p:nvPicPr>
        <p:blipFill>
          <a:blip r:embed="rId5"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111"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2"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3" name="图片 112" descr="QQ截图20200208112757.png"/>
          <p:cNvPicPr>
            <a:picLocks noChangeAspect="1"/>
          </p:cNvPicPr>
          <p:nvPr/>
        </p:nvPicPr>
        <p:blipFill>
          <a:blip r:embed="rId7" cstate="print"/>
          <a:srcRect l="9616" t="5833" r="5801" b="5841"/>
          <a:stretch>
            <a:fillRect/>
          </a:stretch>
        </p:blipFill>
        <p:spPr>
          <a:xfrm>
            <a:off x="144413" y="90901"/>
            <a:ext cx="576064" cy="555116"/>
          </a:xfrm>
          <a:prstGeom prst="ellipse">
            <a:avLst/>
          </a:prstGeom>
        </p:spPr>
      </p:pic>
      <p:sp>
        <p:nvSpPr>
          <p:cNvPr id="64" name="圆角矩形 63"/>
          <p:cNvSpPr/>
          <p:nvPr/>
        </p:nvSpPr>
        <p:spPr>
          <a:xfrm>
            <a:off x="216815" y="1885938"/>
            <a:ext cx="5929354" cy="5072098"/>
          </a:xfrm>
          <a:prstGeom prst="roundRect">
            <a:avLst>
              <a:gd name="adj" fmla="val 4239"/>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4"/>
          <p:cNvSpPr txBox="1"/>
          <p:nvPr/>
        </p:nvSpPr>
        <p:spPr>
          <a:xfrm>
            <a:off x="188873" y="2671756"/>
            <a:ext cx="571504" cy="3573661"/>
          </a:xfrm>
          <a:prstGeom prst="roundRect">
            <a:avLst/>
          </a:prstGeom>
          <a:solidFill>
            <a:srgbClr val="996600"/>
          </a:solid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全民皆兵的斯巴达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64910" y="886460"/>
            <a:ext cx="5118100" cy="5631180"/>
          </a:xfrm>
          <a:prstGeom prst="rect">
            <a:avLst/>
          </a:prstGeom>
          <a:noFill/>
          <a:ln w="15875">
            <a:solidFill>
              <a:srgbClr val="FFC000"/>
            </a:solidFill>
          </a:ln>
        </p:spPr>
        <p:txBody>
          <a:bodyPr wrap="square" rtlCol="0">
            <a:spAutoFit/>
          </a:bodyPr>
          <a:p>
            <a:pPr algn="l"/>
            <a:r>
              <a:rPr lang="en-US" altLang="zh-CN" sz="24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rPr>
              <a:t>斯巴达以其严酷纪律、独裁统治和军事强悍而闻名。斯巴达的居民分为三部分，即有公民权的斯巴达人，自由人和奴隶（希洛人）。</a:t>
            </a:r>
            <a:endPar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2400" b="1">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rPr>
              <a:t>斯巴达人为加强统治，从小强化军事训练，被培养成纪律严明、英勇无畏、视死如归的战士。</a:t>
            </a:r>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男孩到12岁编入少年队，不许穿鞋，无论冬夏只穿一件外衣，睡在草编上，平时食物很少。满20岁后，斯巴达男青年正式成为军人。30岁成亲，但每天还要参加军事训练。60岁时退伍，但仍是预备军人。</a:t>
            </a:r>
            <a:endPar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a:p>
            <a:pPr algn="l"/>
            <a:r>
              <a:rPr lang="en-US" altLang="zh-CN" sz="2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sym typeface="+mn-ea"/>
              </a:rPr>
              <a:t>斯巴达女孩从事体育锻炼，学习跑步、竞走、掷铁饼、搏斗等。</a:t>
            </a:r>
            <a:endParaRPr lang="zh-CN" altLang="en-US" sz="2400" b="1">
              <a:solidFill>
                <a:schemeClr val="tx1"/>
              </a:solidFill>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3475021" y="2386004"/>
            <a:ext cx="5572164" cy="450059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117435" y="2386004"/>
            <a:ext cx="2786082" cy="446671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latin typeface="华文新魏" panose="02010800040101010101" pitchFamily="2" charset="-122"/>
              <a:ea typeface="华文新魏" panose="02010800040101010101" pitchFamily="2" charset="-122"/>
            </a:endParaRPr>
          </a:p>
        </p:txBody>
      </p:sp>
      <p:sp>
        <p:nvSpPr>
          <p:cNvPr id="26" name="圆角矩形 25"/>
          <p:cNvSpPr/>
          <p:nvPr/>
        </p:nvSpPr>
        <p:spPr>
          <a:xfrm>
            <a:off x="117475" y="885825"/>
            <a:ext cx="2548255" cy="712470"/>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56615" y="836295"/>
            <a:ext cx="1809115" cy="829945"/>
          </a:xfrm>
          <a:prstGeom prst="rect">
            <a:avLst/>
          </a:prstGeom>
        </p:spPr>
        <p:txBody>
          <a:bodyPr wrap="square">
            <a:spAutoFit/>
          </a:bodyPr>
          <a:lstStyle/>
          <a:p>
            <a:r>
              <a:rPr lang="zh-CN" altLang="en-US" sz="24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雅典的民主政治</a:t>
            </a:r>
            <a:endParaRPr lang="zh-CN" altLang="en-US" sz="24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34" name="图片 33"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6" name="图片 35"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7" name="矩形 36"/>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2" name="组合 23"/>
          <p:cNvGrpSpPr/>
          <p:nvPr/>
        </p:nvGrpSpPr>
        <p:grpSpPr>
          <a:xfrm flipH="1">
            <a:off x="8261367"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3" name="矩形 4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4" name="直接连接符 43"/>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9"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3" name="组合 66"/>
          <p:cNvGrpSpPr/>
          <p:nvPr/>
        </p:nvGrpSpPr>
        <p:grpSpPr>
          <a:xfrm flipH="1">
            <a:off x="8776673" y="-12408"/>
            <a:ext cx="2750820" cy="740098"/>
            <a:chOff x="0" y="-2"/>
            <a:chExt cx="1377891" cy="634701"/>
          </a:xfrm>
          <a:solidFill>
            <a:schemeClr val="bg2">
              <a:lumMod val="90000"/>
            </a:schemeClr>
          </a:solidFill>
        </p:grpSpPr>
        <p:sp>
          <p:nvSpPr>
            <p:cNvPr id="61" name="直角三角形 6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2" name="矩形 6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3" name="图片 62"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4"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6" name="图片 65"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47251" y="3314698"/>
            <a:ext cx="1869710" cy="2039818"/>
          </a:xfrm>
          <a:prstGeom prst="rect">
            <a:avLst/>
          </a:prstGeom>
        </p:spPr>
      </p:pic>
      <p:pic>
        <p:nvPicPr>
          <p:cNvPr id="42" name="图片 41"/>
          <p:cNvPicPr>
            <a:picLocks noChangeAspect="1"/>
          </p:cNvPicPr>
          <p:nvPr/>
        </p:nvPicPr>
        <p:blipFill>
          <a:blip r:embed="rId7" cstate="print">
            <a:extLst>
              <a:ext uri="{BEBA8EAE-BF5A-486C-A8C5-ECC9F3942E4B}">
                <a14:imgProps xmlns:a14="http://schemas.microsoft.com/office/drawing/2010/main">
                  <a14:imgLayer r:embed="rId8">
                    <a14:imgEffect>
                      <a14:backgroundRemoval t="9794" b="99227" l="10000" r="98148"/>
                    </a14:imgEffect>
                  </a14:imgLayer>
                </a14:imgProps>
              </a:ext>
              <a:ext uri="{28A0092B-C50C-407E-A947-70E740481C1C}">
                <a14:useLocalDpi xmlns:a14="http://schemas.microsoft.com/office/drawing/2010/main" val="0"/>
              </a:ext>
            </a:extLst>
          </a:blip>
          <a:stretch>
            <a:fillRect/>
          </a:stretch>
        </p:blipFill>
        <p:spPr>
          <a:xfrm>
            <a:off x="812987" y="2243128"/>
            <a:ext cx="1519026" cy="2182738"/>
          </a:xfrm>
          <a:prstGeom prst="rect">
            <a:avLst/>
          </a:prstGeom>
        </p:spPr>
      </p:pic>
      <p:sp>
        <p:nvSpPr>
          <p:cNvPr id="46" name="TextBox 16"/>
          <p:cNvSpPr txBox="1"/>
          <p:nvPr/>
        </p:nvSpPr>
        <p:spPr>
          <a:xfrm>
            <a:off x="3313432" y="3886202"/>
            <a:ext cx="2804795" cy="645160"/>
          </a:xfrm>
          <a:prstGeom prst="rect">
            <a:avLst/>
          </a:prstGeom>
          <a:noFill/>
        </p:spPr>
        <p:txBody>
          <a:bodyPr wrap="square" rtlCol="0">
            <a:spAutoFit/>
          </a:bodyPr>
          <a:lstStyle/>
          <a:p>
            <a:pPr algn="ctr"/>
            <a:r>
              <a:rPr lang="zh-CN" altLang="en-US" sz="1800" dirty="0">
                <a:latin typeface="华文新魏" panose="02010800040101010101" pitchFamily="2" charset="-122"/>
                <a:ea typeface="华文新魏" panose="02010800040101010101" pitchFamily="2" charset="-122"/>
              </a:rPr>
              <a:t>克里斯提尼</a:t>
            </a:r>
            <a:endParaRPr lang="zh-CN" altLang="en-US" sz="1800" dirty="0">
              <a:latin typeface="华文新魏" panose="02010800040101010101" pitchFamily="2" charset="-122"/>
              <a:ea typeface="华文新魏" panose="02010800040101010101" pitchFamily="2" charset="-122"/>
            </a:endParaRPr>
          </a:p>
          <a:p>
            <a:pPr algn="ctr"/>
            <a:r>
              <a:rPr lang="zh-CN" altLang="en-US" sz="1800" dirty="0">
                <a:latin typeface="华文新魏" panose="02010800040101010101" pitchFamily="2" charset="-122"/>
                <a:ea typeface="华文新魏" panose="02010800040101010101" pitchFamily="2" charset="-122"/>
              </a:rPr>
              <a:t>推动民主政治发展</a:t>
            </a:r>
            <a:endParaRPr lang="zh-CN" altLang="en-US" sz="1800" dirty="0">
              <a:latin typeface="华文新魏" panose="02010800040101010101" pitchFamily="2" charset="-122"/>
              <a:ea typeface="华文新魏" panose="02010800040101010101" pitchFamily="2" charset="-122"/>
            </a:endParaRPr>
          </a:p>
        </p:txBody>
      </p:sp>
      <p:sp>
        <p:nvSpPr>
          <p:cNvPr id="50" name="文本框 53"/>
          <p:cNvSpPr txBox="1"/>
          <p:nvPr/>
        </p:nvSpPr>
        <p:spPr>
          <a:xfrm>
            <a:off x="213972" y="4314830"/>
            <a:ext cx="2618107" cy="707886"/>
          </a:xfrm>
          <a:prstGeom prst="rect">
            <a:avLst/>
          </a:prstGeom>
          <a:noFill/>
        </p:spPr>
        <p:txBody>
          <a:bodyPr wrap="square" rtlCol="0" anchor="t">
            <a:spAutoFit/>
          </a:bodyPr>
          <a:lstStyle/>
          <a:p>
            <a:pPr algn="ctr"/>
            <a:r>
              <a:rPr lang="zh-CN" altLang="en-US" sz="2000" dirty="0">
                <a:latin typeface="华文新魏" panose="02010800040101010101" pitchFamily="2" charset="-122"/>
                <a:ea typeface="华文新魏" panose="02010800040101010101" pitchFamily="2" charset="-122"/>
              </a:rPr>
              <a:t>梭伦</a:t>
            </a:r>
            <a:endParaRPr lang="zh-CN" altLang="en-US" sz="2000" dirty="0">
              <a:latin typeface="华文新魏" panose="02010800040101010101" pitchFamily="2" charset="-122"/>
              <a:ea typeface="华文新魏" panose="02010800040101010101" pitchFamily="2" charset="-122"/>
            </a:endParaRPr>
          </a:p>
          <a:p>
            <a:pPr algn="ctr"/>
            <a:r>
              <a:rPr lang="zh-CN" altLang="en-US" sz="2000" dirty="0">
                <a:latin typeface="华文新魏" panose="02010800040101010101" pitchFamily="2" charset="-122"/>
                <a:ea typeface="华文新魏" panose="02010800040101010101" pitchFamily="2" charset="-122"/>
              </a:rPr>
              <a:t>古希腊民主政治之父</a:t>
            </a:r>
            <a:endParaRPr lang="zh-CN" altLang="en-US" sz="2000" dirty="0">
              <a:latin typeface="华文新魏" panose="02010800040101010101" pitchFamily="2" charset="-122"/>
              <a:ea typeface="华文新魏" panose="02010800040101010101" pitchFamily="2" charset="-122"/>
            </a:endParaRPr>
          </a:p>
        </p:txBody>
      </p:sp>
      <p:pic>
        <p:nvPicPr>
          <p:cNvPr id="51" name="图片 50"/>
          <p:cNvPicPr>
            <a:picLocks noChangeAspect="1"/>
          </p:cNvPicPr>
          <p:nvPr/>
        </p:nvPicPr>
        <p:blipFill>
          <a:blip r:embed="rId9"/>
          <a:stretch>
            <a:fillRect/>
          </a:stretch>
        </p:blipFill>
        <p:spPr>
          <a:xfrm>
            <a:off x="3617897" y="2457442"/>
            <a:ext cx="2196718" cy="1500198"/>
          </a:xfrm>
          <a:prstGeom prst="rect">
            <a:avLst/>
          </a:prstGeom>
        </p:spPr>
      </p:pic>
      <p:sp>
        <p:nvSpPr>
          <p:cNvPr id="53" name="矩形 52"/>
          <p:cNvSpPr/>
          <p:nvPr/>
        </p:nvSpPr>
        <p:spPr>
          <a:xfrm>
            <a:off x="285752" y="5029210"/>
            <a:ext cx="2546327" cy="1692771"/>
          </a:xfrm>
          <a:prstGeom prst="rect">
            <a:avLst/>
          </a:prstGeom>
          <a:solidFill>
            <a:schemeClr val="accent2">
              <a:lumMod val="50000"/>
            </a:schemeClr>
          </a:solidFill>
        </p:spPr>
        <p:txBody>
          <a:bodyPr wrap="square">
            <a:spAutoFit/>
          </a:bodyPr>
          <a:lstStyle/>
          <a:p>
            <a:r>
              <a:rPr lang="zh-CN" altLang="en-US" sz="2000" dirty="0" smtClean="0">
                <a:solidFill>
                  <a:schemeClr val="bg1"/>
                </a:solidFill>
                <a:latin typeface="华文新魏" panose="02010800040101010101" pitchFamily="2" charset="-122"/>
                <a:ea typeface="华文新魏" panose="02010800040101010101" pitchFamily="2" charset="-122"/>
              </a:rPr>
              <a:t>公元前</a:t>
            </a:r>
            <a:r>
              <a:rPr lang="en-US" sz="2000" dirty="0" smtClean="0">
                <a:solidFill>
                  <a:schemeClr val="bg1"/>
                </a:solidFill>
                <a:latin typeface="华文新魏" panose="02010800040101010101" pitchFamily="2" charset="-122"/>
                <a:ea typeface="华文新魏" panose="02010800040101010101" pitchFamily="2" charset="-122"/>
              </a:rPr>
              <a:t>594</a:t>
            </a:r>
            <a:r>
              <a:rPr lang="zh-CN" altLang="en-US" sz="2000" dirty="0" smtClean="0">
                <a:solidFill>
                  <a:schemeClr val="bg1"/>
                </a:solidFill>
                <a:latin typeface="华文新魏" panose="02010800040101010101" pitchFamily="2" charset="-122"/>
                <a:ea typeface="华文新魏" panose="02010800040101010101" pitchFamily="2" charset="-122"/>
              </a:rPr>
              <a:t>年将城邦公民按财产多少划分为</a:t>
            </a:r>
            <a:r>
              <a:rPr lang="en-US" sz="2000" dirty="0" smtClean="0">
                <a:solidFill>
                  <a:schemeClr val="bg1"/>
                </a:solidFill>
                <a:latin typeface="华文新魏" panose="02010800040101010101" pitchFamily="2" charset="-122"/>
                <a:ea typeface="华文新魏" panose="02010800040101010101" pitchFamily="2" charset="-122"/>
              </a:rPr>
              <a:t>4</a:t>
            </a:r>
            <a:r>
              <a:rPr lang="zh-CN" altLang="en-US" sz="2000" dirty="0" smtClean="0">
                <a:solidFill>
                  <a:schemeClr val="bg1"/>
                </a:solidFill>
                <a:latin typeface="华文新魏" panose="02010800040101010101" pitchFamily="2" charset="-122"/>
                <a:ea typeface="华文新魏" panose="02010800040101010101" pitchFamily="2" charset="-122"/>
              </a:rPr>
              <a:t>个等级。设立四百人议事会，为公民大会准备议案。</a:t>
            </a:r>
            <a:endParaRPr lang="zh-CN" altLang="en-US" sz="2000" dirty="0">
              <a:solidFill>
                <a:schemeClr val="bg1"/>
              </a:solidFill>
              <a:latin typeface="华文新魏" panose="02010800040101010101" pitchFamily="2" charset="-122"/>
              <a:ea typeface="华文新魏" panose="02010800040101010101" pitchFamily="2" charset="-122"/>
            </a:endParaRPr>
          </a:p>
        </p:txBody>
      </p:sp>
      <p:sp>
        <p:nvSpPr>
          <p:cNvPr id="59" name="矩形 58"/>
          <p:cNvSpPr/>
          <p:nvPr/>
        </p:nvSpPr>
        <p:spPr>
          <a:xfrm>
            <a:off x="3546459" y="4529144"/>
            <a:ext cx="2357454" cy="2246769"/>
          </a:xfrm>
          <a:prstGeom prst="rect">
            <a:avLst/>
          </a:prstGeom>
          <a:solidFill>
            <a:schemeClr val="accent2">
              <a:lumMod val="50000"/>
            </a:schemeClr>
          </a:solidFill>
        </p:spPr>
        <p:txBody>
          <a:bodyPr wrap="square">
            <a:spAutoFit/>
          </a:bodyPr>
          <a:lstStyle/>
          <a:p>
            <a:r>
              <a:rPr lang="zh-CN" altLang="en-US" sz="2000" dirty="0" smtClean="0">
                <a:solidFill>
                  <a:schemeClr val="bg1"/>
                </a:solidFill>
                <a:latin typeface="华文新魏" panose="02010800040101010101" pitchFamily="2" charset="-122"/>
                <a:ea typeface="华文新魏" panose="02010800040101010101" pitchFamily="2" charset="-122"/>
              </a:rPr>
              <a:t>公元前</a:t>
            </a:r>
            <a:r>
              <a:rPr lang="en-US" sz="2000" dirty="0" smtClean="0">
                <a:solidFill>
                  <a:schemeClr val="bg1"/>
                </a:solidFill>
                <a:latin typeface="华文新魏" panose="02010800040101010101" pitchFamily="2" charset="-122"/>
                <a:ea typeface="华文新魏" panose="02010800040101010101" pitchFamily="2" charset="-122"/>
              </a:rPr>
              <a:t>509</a:t>
            </a:r>
            <a:r>
              <a:rPr lang="zh-CN" altLang="en-US" sz="2000" dirty="0" smtClean="0">
                <a:solidFill>
                  <a:schemeClr val="bg1"/>
                </a:solidFill>
                <a:latin typeface="华文新魏" panose="02010800040101010101" pitchFamily="2" charset="-122"/>
                <a:ea typeface="华文新魏" panose="02010800040101010101" pitchFamily="2" charset="-122"/>
              </a:rPr>
              <a:t>年改革将四百人议事会扩大为五百人议事会，公民不分等级可以担任五百人议事会成员，扩大了议政人员的范围。</a:t>
            </a:r>
            <a:endParaRPr lang="zh-CN" altLang="en-US" sz="2000" dirty="0">
              <a:solidFill>
                <a:schemeClr val="bg1"/>
              </a:solidFill>
              <a:latin typeface="华文新魏" panose="02010800040101010101" pitchFamily="2" charset="-122"/>
              <a:ea typeface="华文新魏" panose="02010800040101010101" pitchFamily="2" charset="-122"/>
            </a:endParaRPr>
          </a:p>
        </p:txBody>
      </p:sp>
      <p:sp>
        <p:nvSpPr>
          <p:cNvPr id="60" name="文本框 4"/>
          <p:cNvSpPr txBox="1"/>
          <p:nvPr/>
        </p:nvSpPr>
        <p:spPr>
          <a:xfrm>
            <a:off x="6618293" y="2600318"/>
            <a:ext cx="2143140" cy="510778"/>
          </a:xfrm>
          <a:prstGeom prst="round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陶片放逐法</a:t>
            </a:r>
            <a:endParaRPr lang="zh-CN" altLang="en-US" sz="2400" b="1" dirty="0">
              <a:latin typeface="微软雅黑" panose="020B0503020204020204" pitchFamily="34" charset="-122"/>
              <a:ea typeface="微软雅黑" panose="020B0503020204020204" pitchFamily="34" charset="-122"/>
            </a:endParaRPr>
          </a:p>
        </p:txBody>
      </p:sp>
      <p:pic>
        <p:nvPicPr>
          <p:cNvPr id="69" name="图片 68" descr="1406500695.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5975351" y="4600582"/>
            <a:ext cx="2957849" cy="2100252"/>
          </a:xfrm>
          <a:prstGeom prst="rect">
            <a:avLst/>
          </a:prstGeom>
        </p:spPr>
      </p:pic>
      <p:pic>
        <p:nvPicPr>
          <p:cNvPr id="70" name="图片 69" descr="QQ截图20180820195658.png"/>
          <p:cNvPicPr>
            <a:picLocks noChangeAspect="1"/>
          </p:cNvPicPr>
          <p:nvPr/>
        </p:nvPicPr>
        <p:blipFill>
          <a:blip r:embed="rId11" cstate="print">
            <a:clrChange>
              <a:clrFrom>
                <a:srgbClr val="EEECE1"/>
              </a:clrFrom>
              <a:clrTo>
                <a:srgbClr val="EEECE1">
                  <a:alpha val="0"/>
                </a:srgbClr>
              </a:clrTo>
            </a:clrChange>
          </a:blip>
          <a:stretch>
            <a:fillRect/>
          </a:stretch>
        </p:blipFill>
        <p:spPr>
          <a:xfrm>
            <a:off x="5903913" y="2957508"/>
            <a:ext cx="2738923" cy="1571636"/>
          </a:xfrm>
          <a:prstGeom prst="rect">
            <a:avLst/>
          </a:prstGeom>
        </p:spPr>
      </p:pic>
      <p:sp>
        <p:nvSpPr>
          <p:cNvPr id="71" name="右箭头 70"/>
          <p:cNvSpPr/>
          <p:nvPr/>
        </p:nvSpPr>
        <p:spPr>
          <a:xfrm>
            <a:off x="2974955" y="3671888"/>
            <a:ext cx="428628" cy="1143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右箭头 71"/>
          <p:cNvSpPr/>
          <p:nvPr/>
        </p:nvSpPr>
        <p:spPr>
          <a:xfrm>
            <a:off x="9190061" y="3824288"/>
            <a:ext cx="428628" cy="11430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36625" y="6826885"/>
            <a:ext cx="843280" cy="460375"/>
          </a:xfrm>
          <a:prstGeom prst="rect">
            <a:avLst/>
          </a:prstGeom>
          <a:noFill/>
          <a:ln w="57150">
            <a:solidFill>
              <a:srgbClr val="FF0000"/>
            </a:solidFill>
          </a:ln>
        </p:spPr>
        <p:txBody>
          <a:bodyPr wrap="square" rtlCol="0">
            <a:spAutoFit/>
          </a:bodyPr>
          <a:p>
            <a:r>
              <a:rPr lang="zh-CN" altLang="en-US" sz="2400" b="1"/>
              <a:t>奠基</a:t>
            </a:r>
            <a:endParaRPr lang="zh-CN" altLang="en-US" sz="2400" b="1"/>
          </a:p>
        </p:txBody>
      </p:sp>
      <p:sp>
        <p:nvSpPr>
          <p:cNvPr id="6" name="文本框 5"/>
          <p:cNvSpPr txBox="1"/>
          <p:nvPr/>
        </p:nvSpPr>
        <p:spPr>
          <a:xfrm>
            <a:off x="5617210" y="6886575"/>
            <a:ext cx="758825" cy="414020"/>
          </a:xfrm>
          <a:prstGeom prst="rect">
            <a:avLst/>
          </a:prstGeom>
          <a:noFill/>
          <a:ln w="38100">
            <a:solidFill>
              <a:srgbClr val="FF0000"/>
            </a:solidFill>
          </a:ln>
        </p:spPr>
        <p:txBody>
          <a:bodyPr wrap="square" rtlCol="0">
            <a:spAutoFit/>
          </a:bodyPr>
          <a:p>
            <a:r>
              <a:rPr lang="zh-CN" altLang="en-US" b="1"/>
              <a:t>确立</a:t>
            </a:r>
            <a:endParaRPr lang="zh-CN" altLang="en-US" b="1"/>
          </a:p>
        </p:txBody>
      </p:sp>
      <p:sp>
        <p:nvSpPr>
          <p:cNvPr id="7" name="文本框 6"/>
          <p:cNvSpPr txBox="1"/>
          <p:nvPr/>
        </p:nvSpPr>
        <p:spPr>
          <a:xfrm>
            <a:off x="10225405" y="6337300"/>
            <a:ext cx="747395" cy="414020"/>
          </a:xfrm>
          <a:prstGeom prst="rect">
            <a:avLst/>
          </a:prstGeom>
          <a:noFill/>
          <a:ln w="38100">
            <a:solidFill>
              <a:srgbClr val="FF0000"/>
            </a:solidFill>
          </a:ln>
        </p:spPr>
        <p:txBody>
          <a:bodyPr wrap="square" rtlCol="0">
            <a:spAutoFit/>
          </a:bodyPr>
          <a:p>
            <a:r>
              <a:rPr lang="zh-CN" altLang="en-US" b="1"/>
              <a:t>高峰</a:t>
            </a:r>
            <a:endParaRPr lang="zh-CN" altLang="en-US" b="1"/>
          </a:p>
        </p:txBody>
      </p:sp>
      <p:sp>
        <p:nvSpPr>
          <p:cNvPr id="8" name="文本框 7"/>
          <p:cNvSpPr txBox="1"/>
          <p:nvPr/>
        </p:nvSpPr>
        <p:spPr>
          <a:xfrm>
            <a:off x="2886710" y="984250"/>
            <a:ext cx="8592185" cy="1076325"/>
          </a:xfrm>
          <a:prstGeom prst="rect">
            <a:avLst/>
          </a:prstGeom>
          <a:solidFill>
            <a:schemeClr val="accent1">
              <a:lumMod val="20000"/>
              <a:lumOff val="80000"/>
            </a:schemeClr>
          </a:solidFill>
        </p:spPr>
        <p:txBody>
          <a:bodyPr wrap="square" rtlCol="0">
            <a:spAutoFit/>
          </a:bodyPr>
          <a:p>
            <a:r>
              <a:rPr lang="zh-CN" altLang="en-US" sz="3200"/>
              <a:t>民主（</a:t>
            </a:r>
            <a:r>
              <a:rPr lang="en-US" altLang="zh-CN" sz="3200"/>
              <a:t>Democracy</a:t>
            </a:r>
            <a:r>
              <a:rPr lang="zh-CN" altLang="en-US" sz="3200"/>
              <a:t>）</a:t>
            </a:r>
            <a:r>
              <a:rPr lang="en-US" altLang="zh-CN" sz="3200"/>
              <a:t>——</a:t>
            </a:r>
            <a:r>
              <a:rPr lang="en-US" altLang="zh-CN" sz="2800"/>
              <a:t>“demos”    +    ”kratos”</a:t>
            </a:r>
            <a:endParaRPr lang="en-US" altLang="zh-CN" sz="2800"/>
          </a:p>
          <a:p>
            <a:r>
              <a:rPr lang="en-US" altLang="zh-CN" sz="2800"/>
              <a:t>                                                  </a:t>
            </a:r>
            <a:r>
              <a:rPr lang="zh-CN" altLang="en-US" sz="2800"/>
              <a:t>（人民）</a:t>
            </a:r>
            <a:r>
              <a:rPr lang="en-US" altLang="zh-CN" sz="2800"/>
              <a:t>  </a:t>
            </a:r>
            <a:r>
              <a:rPr lang="zh-CN" altLang="en-US" sz="2800"/>
              <a:t>（统治权或权威）</a:t>
            </a:r>
            <a:r>
              <a:rPr lang="en-US" altLang="zh-CN" sz="3200"/>
              <a:t>                                </a:t>
            </a:r>
            <a:endParaRPr lang="en-US" altLang="zh-CN" sz="32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9"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dissolv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ppt_x"/>
                                          </p:val>
                                        </p:tav>
                                        <p:tav tm="100000">
                                          <p:val>
                                            <p:strVal val="#ppt_x"/>
                                          </p:val>
                                        </p:tav>
                                      </p:tavLst>
                                    </p:anim>
                                    <p:anim calcmode="lin" valueType="num">
                                      <p:cBhvr additive="base">
                                        <p:cTn id="35" dur="500" fill="hold"/>
                                        <p:tgtEl>
                                          <p:spTgt spid="51"/>
                                        </p:tgtEl>
                                        <p:attrNameLst>
                                          <p:attrName>ppt_y</p:attrName>
                                        </p:attrNameLst>
                                      </p:cBhvr>
                                      <p:tavLst>
                                        <p:tav tm="0">
                                          <p:val>
                                            <p:strVal val="1+#ppt_h/2"/>
                                          </p:val>
                                        </p:tav>
                                        <p:tav tm="100000">
                                          <p:val>
                                            <p:strVal val="#ppt_y"/>
                                          </p:val>
                                        </p:tav>
                                      </p:tavLst>
                                    </p:anim>
                                  </p:childTnLst>
                                </p:cTn>
                              </p:par>
                              <p:par>
                                <p:cTn id="36" presetID="9"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dissolve">
                                      <p:cBhvr>
                                        <p:cTn id="38" dur="500"/>
                                        <p:tgtEl>
                                          <p:spTgt spid="6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dissolve">
                                      <p:cBhvr>
                                        <p:cTn id="41" dur="500"/>
                                        <p:tgtEl>
                                          <p:spTgt spid="5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dissolve">
                                      <p:cBhvr>
                                        <p:cTn id="44" dur="500"/>
                                        <p:tgtEl>
                                          <p:spTgt spid="60"/>
                                        </p:tgtEl>
                                      </p:cBhvr>
                                    </p:animEffect>
                                  </p:childTnLst>
                                </p:cTn>
                              </p:par>
                              <p:par>
                                <p:cTn id="45" presetID="9"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dissolve">
                                      <p:cBhvr>
                                        <p:cTn id="47" dur="500"/>
                                        <p:tgtEl>
                                          <p:spTgt spid="69"/>
                                        </p:tgtEl>
                                      </p:cBhvr>
                                    </p:animEffect>
                                  </p:childTnLst>
                                </p:cTn>
                              </p:par>
                              <p:par>
                                <p:cTn id="48" presetID="2" presetClass="entr" presetSubtype="4"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1+#ppt_h/2"/>
                                          </p:val>
                                        </p:tav>
                                        <p:tav tm="100000">
                                          <p:val>
                                            <p:strVal val="#ppt_y"/>
                                          </p:val>
                                        </p:tav>
                                      </p:tavLst>
                                    </p:anim>
                                  </p:childTnLst>
                                </p:cTn>
                              </p:par>
                              <p:par>
                                <p:cTn id="52" presetID="9" presetClass="entr" presetSubtype="0"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dissolve">
                                      <p:cBhvr>
                                        <p:cTn id="54" dur="500"/>
                                        <p:tgtEl>
                                          <p:spTgt spid="7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left)">
                                      <p:cBhvr>
                                        <p:cTn id="59" dur="500"/>
                                        <p:tgtEl>
                                          <p:spTgt spid="72"/>
                                        </p:tgtEl>
                                      </p:cBhvr>
                                    </p:animEffect>
                                  </p:childTnLst>
                                </p:cTn>
                              </p:par>
                              <p:par>
                                <p:cTn id="60" presetID="2" presetClass="entr" presetSubtype="4"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7" grpId="0" animBg="1"/>
      <p:bldP spid="46" grpId="0"/>
      <p:bldP spid="46" grpId="1"/>
      <p:bldP spid="50" grpId="0"/>
      <p:bldP spid="50" grpId="1"/>
      <p:bldP spid="53" grpId="0" animBg="1"/>
      <p:bldP spid="59" grpId="0" animBg="1"/>
      <p:bldP spid="60" grpId="0"/>
      <p:bldP spid="71" grpId="0" animBg="1"/>
      <p:bldP spid="72"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01300000251452123022912117357_s.jpg"/>
          <p:cNvPicPr>
            <a:picLocks noChangeAspect="1"/>
          </p:cNvPicPr>
          <p:nvPr/>
        </p:nvPicPr>
        <p:blipFill>
          <a:blip r:embed="rId1" cstate="print">
            <a:clrChange>
              <a:clrFrom>
                <a:srgbClr val="FDFDFD"/>
              </a:clrFrom>
              <a:clrTo>
                <a:srgbClr val="FDFDFD">
                  <a:alpha val="0"/>
                </a:srgbClr>
              </a:clrTo>
            </a:clrChange>
          </a:blip>
          <a:stretch>
            <a:fillRect/>
          </a:stretch>
        </p:blipFill>
        <p:spPr>
          <a:xfrm>
            <a:off x="-168317" y="2008757"/>
            <a:ext cx="3357586" cy="5192144"/>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178595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872535"/>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高峰</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31" name="矩形 30"/>
          <p:cNvSpPr/>
          <p:nvPr/>
        </p:nvSpPr>
        <p:spPr>
          <a:xfrm>
            <a:off x="1974823" y="742930"/>
            <a:ext cx="9475814" cy="1077218"/>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公元前</a:t>
            </a:r>
            <a:r>
              <a:rPr lang="en-US" sz="3200" dirty="0" smtClean="0">
                <a:solidFill>
                  <a:srgbClr val="760000"/>
                </a:solidFill>
                <a:latin typeface="华文新魏" panose="02010800040101010101" pitchFamily="2" charset="-122"/>
                <a:ea typeface="华文新魏" panose="02010800040101010101" pitchFamily="2" charset="-122"/>
              </a:rPr>
              <a:t>5</a:t>
            </a:r>
            <a:r>
              <a:rPr lang="zh-CN" altLang="en-US" sz="3200" dirty="0" smtClean="0">
                <a:solidFill>
                  <a:srgbClr val="760000"/>
                </a:solidFill>
                <a:latin typeface="华文新魏" panose="02010800040101010101" pitchFamily="2" charset="-122"/>
                <a:ea typeface="华文新魏" panose="02010800040101010101" pitchFamily="2" charset="-122"/>
              </a:rPr>
              <a:t>世纪中后期伯里克利</a:t>
            </a:r>
            <a:r>
              <a:rPr lang="zh-CN" altLang="en-US" sz="3200" dirty="0" smtClean="0">
                <a:latin typeface="华文新魏" panose="02010800040101010101" pitchFamily="2" charset="-122"/>
                <a:ea typeface="华文新魏" panose="02010800040101010101" pitchFamily="2" charset="-122"/>
              </a:rPr>
              <a:t>主政时期，雅典达到</a:t>
            </a:r>
            <a:r>
              <a:rPr lang="zh-CN" altLang="en-US" sz="3200" dirty="0" smtClean="0">
                <a:solidFill>
                  <a:srgbClr val="760000"/>
                </a:solidFill>
                <a:latin typeface="华文新魏" panose="02010800040101010101" pitchFamily="2" charset="-122"/>
                <a:ea typeface="华文新魏" panose="02010800040101010101" pitchFamily="2" charset="-122"/>
              </a:rPr>
              <a:t>全盛</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C00000"/>
                </a:solidFill>
                <a:latin typeface="华文新魏" panose="02010800040101010101" pitchFamily="2" charset="-122"/>
                <a:ea typeface="华文新魏" panose="02010800040101010101" pitchFamily="2" charset="-122"/>
              </a:rPr>
              <a:t>奴隶制民主政治</a:t>
            </a:r>
            <a:r>
              <a:rPr lang="zh-CN" altLang="en-US" sz="3200" dirty="0" smtClean="0">
                <a:latin typeface="华文新魏" panose="02010800040101010101" pitchFamily="2" charset="-122"/>
                <a:ea typeface="华文新魏" panose="02010800040101010101" pitchFamily="2" charset="-122"/>
              </a:rPr>
              <a:t>发展到</a:t>
            </a:r>
            <a:r>
              <a:rPr lang="zh-CN" altLang="en-US" sz="3200" dirty="0" smtClean="0">
                <a:solidFill>
                  <a:srgbClr val="C00000"/>
                </a:solidFill>
                <a:latin typeface="华文新魏" panose="02010800040101010101" pitchFamily="2" charset="-122"/>
                <a:ea typeface="华文新魏" panose="02010800040101010101" pitchFamily="2" charset="-122"/>
              </a:rPr>
              <a:t>高峰</a:t>
            </a:r>
            <a:r>
              <a:rPr lang="zh-CN" alt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sp>
        <p:nvSpPr>
          <p:cNvPr id="25" name="矩形 24"/>
          <p:cNvSpPr/>
          <p:nvPr/>
        </p:nvSpPr>
        <p:spPr>
          <a:xfrm>
            <a:off x="1970" y="6464464"/>
            <a:ext cx="3044423" cy="707886"/>
          </a:xfrm>
          <a:prstGeom prst="rect">
            <a:avLst/>
          </a:prstGeom>
        </p:spPr>
        <p:txBody>
          <a:bodyPr wrap="none">
            <a:spAutoFit/>
          </a:bodyPr>
          <a:lstStyle/>
          <a:p>
            <a:pPr algn="ct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伯里克利</a:t>
            </a:r>
            <a:endPar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（约公元前</a:t>
            </a: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495-</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a:t>
            </a: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429</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4" name="图片 33"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5" name="图片 34"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6" name="矩形 35"/>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7" name="组合 23"/>
          <p:cNvGrpSpPr/>
          <p:nvPr/>
        </p:nvGrpSpPr>
        <p:grpSpPr>
          <a:xfrm flipH="1">
            <a:off x="8261367" y="-12408"/>
            <a:ext cx="2750820" cy="740098"/>
            <a:chOff x="0" y="-2"/>
            <a:chExt cx="1377891" cy="634701"/>
          </a:xfrm>
          <a:solidFill>
            <a:schemeClr val="bg2">
              <a:lumMod val="90000"/>
            </a:schemeClr>
          </a:solidFill>
        </p:grpSpPr>
        <p:sp>
          <p:nvSpPr>
            <p:cNvPr id="38" name="直角三角形 37"/>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9" name="矩形 3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0" name="直接连接符 39"/>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1"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2" name="组合 66"/>
          <p:cNvGrpSpPr/>
          <p:nvPr/>
        </p:nvGrpSpPr>
        <p:grpSpPr>
          <a:xfrm flipH="1">
            <a:off x="8776673" y="-12408"/>
            <a:ext cx="2750820" cy="740098"/>
            <a:chOff x="0" y="-2"/>
            <a:chExt cx="1377891" cy="634701"/>
          </a:xfrm>
          <a:solidFill>
            <a:schemeClr val="bg2">
              <a:lumMod val="90000"/>
            </a:schemeClr>
          </a:solidFill>
        </p:grpSpPr>
        <p:sp>
          <p:nvSpPr>
            <p:cNvPr id="43" name="直角三角形 42"/>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4" name="矩形 4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49" name="图片 48"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54"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1"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2" name="图片 61"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29" name="Freeform 1066"/>
          <p:cNvSpPr>
            <a:spLocks noEditPoints="1"/>
          </p:cNvSpPr>
          <p:nvPr/>
        </p:nvSpPr>
        <p:spPr bwMode="auto">
          <a:xfrm flipH="1" flipV="1">
            <a:off x="3046393" y="1790670"/>
            <a:ext cx="318878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 name="文本框 65"/>
          <p:cNvSpPr txBox="1"/>
          <p:nvPr/>
        </p:nvSpPr>
        <p:spPr>
          <a:xfrm>
            <a:off x="3091908" y="1852901"/>
            <a:ext cx="2646878" cy="461665"/>
          </a:xfrm>
          <a:prstGeom prst="rect">
            <a:avLst/>
          </a:prstGeom>
          <a:noFill/>
        </p:spPr>
        <p:txBody>
          <a:bodyPr wrap="none" rtlCol="0">
            <a:spAutoFit/>
          </a:bodyPr>
          <a:lstStyle/>
          <a:p>
            <a:pPr lvl="0"/>
            <a:r>
              <a:rPr lang="zh-CN" altLang="en-US" sz="2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伯里克利改革内容</a:t>
            </a:r>
            <a:endParaRPr lang="zh-CN" altLang="en-US" sz="2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矩形 46"/>
          <p:cNvSpPr/>
          <p:nvPr/>
        </p:nvSpPr>
        <p:spPr>
          <a:xfrm>
            <a:off x="3071833" y="2457442"/>
            <a:ext cx="8475682" cy="954107"/>
          </a:xfrm>
          <a:prstGeom prst="rect">
            <a:avLst/>
          </a:prstGeom>
        </p:spPr>
        <p:txBody>
          <a:bodyPr wrap="square">
            <a:spAutoFit/>
          </a:bodyPr>
          <a:lstStyle/>
          <a:p>
            <a:r>
              <a:rPr lang="zh-CN" altLang="en-US" sz="2800" dirty="0" smtClean="0">
                <a:latin typeface="华文新魏" panose="02010800040101010101" pitchFamily="2" charset="-122"/>
                <a:ea typeface="华文新魏" panose="02010800040101010101" pitchFamily="2" charset="-122"/>
              </a:rPr>
              <a:t>①伯里克利</a:t>
            </a:r>
            <a:r>
              <a:rPr lang="zh-CN" altLang="en-US" sz="2800" dirty="0" smtClean="0">
                <a:solidFill>
                  <a:srgbClr val="C00000"/>
                </a:solidFill>
                <a:latin typeface="华文新魏" panose="02010800040101010101" pitchFamily="2" charset="-122"/>
                <a:ea typeface="华文新魏" panose="02010800040101010101" pitchFamily="2" charset="-122"/>
              </a:rPr>
              <a:t>扩大了公民的权利</a:t>
            </a:r>
            <a:r>
              <a:rPr lang="zh-CN" altLang="en-US" sz="2800" dirty="0" smtClean="0">
                <a:latin typeface="华文新魏" panose="02010800040101010101" pitchFamily="2" charset="-122"/>
                <a:ea typeface="华文新魏" panose="02010800040101010101" pitchFamily="2" charset="-122"/>
              </a:rPr>
              <a:t>，公职人员几乎都是从全体公民中</a:t>
            </a:r>
            <a:r>
              <a:rPr lang="zh-CN" altLang="en-US" sz="2800" dirty="0" smtClean="0">
                <a:solidFill>
                  <a:srgbClr val="FF0000"/>
                </a:solidFill>
                <a:latin typeface="华文新魏" panose="02010800040101010101" pitchFamily="2" charset="-122"/>
                <a:ea typeface="华文新魏" panose="02010800040101010101" pitchFamily="2" charset="-122"/>
              </a:rPr>
              <a:t>抽签</a:t>
            </a:r>
            <a:r>
              <a:rPr lang="zh-CN" altLang="en-US" sz="2800" dirty="0" smtClean="0">
                <a:latin typeface="华文新魏" panose="02010800040101010101" pitchFamily="2" charset="-122"/>
                <a:ea typeface="华文新魏" panose="02010800040101010101" pitchFamily="2" charset="-122"/>
              </a:rPr>
              <a:t>产生，使每一名公民都有参政的机会。</a:t>
            </a:r>
            <a:endParaRPr lang="zh-CN" altLang="en-US" sz="2800" dirty="0">
              <a:latin typeface="华文新魏" panose="02010800040101010101" pitchFamily="2" charset="-122"/>
              <a:ea typeface="华文新魏" panose="02010800040101010101" pitchFamily="2" charset="-122"/>
            </a:endParaRPr>
          </a:p>
        </p:txBody>
      </p:sp>
      <p:sp>
        <p:nvSpPr>
          <p:cNvPr id="48" name="矩形 47"/>
          <p:cNvSpPr/>
          <p:nvPr/>
        </p:nvSpPr>
        <p:spPr>
          <a:xfrm>
            <a:off x="3046393" y="3386136"/>
            <a:ext cx="5214974" cy="1815882"/>
          </a:xfrm>
          <a:prstGeom prst="rect">
            <a:avLst/>
          </a:prstGeom>
        </p:spPr>
        <p:txBody>
          <a:bodyPr wrap="square">
            <a:spAutoFit/>
          </a:bodyPr>
          <a:lstStyle/>
          <a:p>
            <a:r>
              <a:rPr lang="zh-CN" altLang="en-US" sz="2800" dirty="0" smtClean="0">
                <a:solidFill>
                  <a:prstClr val="black"/>
                </a:solidFill>
                <a:latin typeface="华文新魏" panose="02010800040101010101" pitchFamily="2" charset="-122"/>
                <a:ea typeface="华文新魏" panose="02010800040101010101" pitchFamily="2" charset="-122"/>
              </a:rPr>
              <a:t>②代表各地的</a:t>
            </a:r>
            <a:r>
              <a:rPr lang="en-US" sz="2800" dirty="0" smtClean="0">
                <a:solidFill>
                  <a:srgbClr val="C00000"/>
                </a:solidFill>
                <a:latin typeface="华文新魏" panose="02010800040101010101" pitchFamily="2" charset="-122"/>
                <a:ea typeface="华文新魏" panose="02010800040101010101" pitchFamily="2" charset="-122"/>
              </a:rPr>
              <a:t>10</a:t>
            </a:r>
            <a:r>
              <a:rPr lang="zh-CN" altLang="en-US" sz="2800" dirty="0" smtClean="0">
                <a:solidFill>
                  <a:srgbClr val="C00000"/>
                </a:solidFill>
                <a:latin typeface="华文新魏" panose="02010800040101010101" pitchFamily="2" charset="-122"/>
                <a:ea typeface="华文新魏" panose="02010800040101010101" pitchFamily="2" charset="-122"/>
              </a:rPr>
              <a:t>个主席团</a:t>
            </a:r>
            <a:r>
              <a:rPr lang="zh-CN" altLang="en-US" sz="2800" dirty="0" smtClean="0">
                <a:solidFill>
                  <a:srgbClr val="FF0000"/>
                </a:solidFill>
                <a:latin typeface="华文新魏" panose="02010800040101010101" pitchFamily="2" charset="-122"/>
                <a:ea typeface="华文新魏" panose="02010800040101010101" pitchFamily="2" charset="-122"/>
              </a:rPr>
              <a:t>轮流</a:t>
            </a:r>
            <a:r>
              <a:rPr lang="zh-CN" altLang="en-US" sz="2800" dirty="0" smtClean="0">
                <a:solidFill>
                  <a:prstClr val="black"/>
                </a:solidFill>
                <a:latin typeface="华文新魏" panose="02010800040101010101" pitchFamily="2" charset="-122"/>
                <a:ea typeface="华文新魏" panose="02010800040101010101" pitchFamily="2" charset="-122"/>
              </a:rPr>
              <a:t>主持城邦日常事务、召集公民大会。这些主席团由各地</a:t>
            </a:r>
            <a:r>
              <a:rPr lang="zh-CN" altLang="en-US" sz="2800" dirty="0" smtClean="0">
                <a:solidFill>
                  <a:srgbClr val="FF0000"/>
                </a:solidFill>
                <a:latin typeface="华文新魏" panose="02010800040101010101" pitchFamily="2" charset="-122"/>
                <a:ea typeface="华文新魏" panose="02010800040101010101" pitchFamily="2" charset="-122"/>
              </a:rPr>
              <a:t>抽签</a:t>
            </a:r>
            <a:r>
              <a:rPr lang="zh-CN" altLang="en-US" sz="2800" dirty="0" smtClean="0">
                <a:solidFill>
                  <a:prstClr val="black"/>
                </a:solidFill>
                <a:latin typeface="华文新魏" panose="02010800040101010101" pitchFamily="2" charset="-122"/>
                <a:ea typeface="华文新魏" panose="02010800040101010101" pitchFamily="2" charset="-122"/>
              </a:rPr>
              <a:t>产生，主席团主席也经抽签产生。 </a:t>
            </a:r>
            <a:endParaRPr lang="zh-CN" altLang="en-US" sz="2800" dirty="0"/>
          </a:p>
        </p:txBody>
      </p:sp>
      <p:sp>
        <p:nvSpPr>
          <p:cNvPr id="50" name="矩形 49"/>
          <p:cNvSpPr/>
          <p:nvPr/>
        </p:nvSpPr>
        <p:spPr>
          <a:xfrm>
            <a:off x="3071833" y="5146673"/>
            <a:ext cx="5332410" cy="954107"/>
          </a:xfrm>
          <a:prstGeom prst="rect">
            <a:avLst/>
          </a:prstGeom>
        </p:spPr>
        <p:txBody>
          <a:bodyPr wrap="square">
            <a:spAutoFit/>
          </a:bodyPr>
          <a:lstStyle/>
          <a:p>
            <a:r>
              <a:rPr lang="zh-CN" altLang="en-US" sz="2800" dirty="0" smtClean="0">
                <a:solidFill>
                  <a:prstClr val="black"/>
                </a:solidFill>
                <a:latin typeface="华文新魏" panose="02010800040101010101" pitchFamily="2" charset="-122"/>
                <a:ea typeface="华文新魏" panose="02010800040101010101" pitchFamily="2" charset="-122"/>
              </a:rPr>
              <a:t>③ </a:t>
            </a:r>
            <a:r>
              <a:rPr lang="zh-CN" altLang="en-US" sz="2800" dirty="0" smtClean="0">
                <a:solidFill>
                  <a:srgbClr val="C00000"/>
                </a:solidFill>
                <a:latin typeface="华文新魏" panose="02010800040101010101" pitchFamily="2" charset="-122"/>
                <a:ea typeface="华文新魏" panose="02010800040101010101" pitchFamily="2" charset="-122"/>
              </a:rPr>
              <a:t>公民大会</a:t>
            </a:r>
            <a:r>
              <a:rPr lang="zh-CN" altLang="en-US" sz="2800" dirty="0" smtClean="0">
                <a:solidFill>
                  <a:prstClr val="black"/>
                </a:solidFill>
                <a:latin typeface="华文新魏" panose="02010800040101010101" pitchFamily="2" charset="-122"/>
                <a:ea typeface="华文新魏" panose="02010800040101010101" pitchFamily="2" charset="-122"/>
              </a:rPr>
              <a:t>是</a:t>
            </a:r>
            <a:r>
              <a:rPr lang="zh-CN" altLang="en-US" sz="2800" dirty="0" smtClean="0">
                <a:solidFill>
                  <a:srgbClr val="C00000"/>
                </a:solidFill>
                <a:latin typeface="华文新魏" panose="02010800040101010101" pitchFamily="2" charset="-122"/>
                <a:ea typeface="华文新魏" panose="02010800040101010101" pitchFamily="2" charset="-122"/>
              </a:rPr>
              <a:t>最高权力机构</a:t>
            </a:r>
            <a:r>
              <a:rPr lang="zh-CN" altLang="en-US" sz="2800" dirty="0" smtClean="0">
                <a:solidFill>
                  <a:prstClr val="black"/>
                </a:solidFill>
                <a:latin typeface="华文新魏" panose="02010800040101010101" pitchFamily="2" charset="-122"/>
                <a:ea typeface="华文新魏" panose="02010800040101010101" pitchFamily="2" charset="-122"/>
              </a:rPr>
              <a:t>，具有立法、司法等多种职能。</a:t>
            </a:r>
            <a:endParaRPr lang="zh-CN" altLang="en-US" sz="2800" dirty="0"/>
          </a:p>
        </p:txBody>
      </p:sp>
      <p:sp>
        <p:nvSpPr>
          <p:cNvPr id="51" name="矩形 50"/>
          <p:cNvSpPr/>
          <p:nvPr/>
        </p:nvSpPr>
        <p:spPr>
          <a:xfrm>
            <a:off x="3046393" y="6100780"/>
            <a:ext cx="5572164" cy="954107"/>
          </a:xfrm>
          <a:prstGeom prst="rect">
            <a:avLst/>
          </a:prstGeom>
        </p:spPr>
        <p:txBody>
          <a:bodyPr wrap="square">
            <a:spAutoFit/>
          </a:bodyPr>
          <a:lstStyle/>
          <a:p>
            <a:r>
              <a:rPr lang="zh-CN" altLang="en-US" sz="2800" dirty="0" smtClean="0">
                <a:solidFill>
                  <a:prstClr val="black"/>
                </a:solidFill>
                <a:latin typeface="华文新魏" panose="02010800040101010101" pitchFamily="2" charset="-122"/>
                <a:ea typeface="华文新魏" panose="02010800040101010101" pitchFamily="2" charset="-122"/>
              </a:rPr>
              <a:t>④为了保证贫穷公民参政议政，伯里克利还建立了</a:t>
            </a:r>
            <a:r>
              <a:rPr lang="zh-CN" altLang="en-US" sz="2800" dirty="0" smtClean="0">
                <a:solidFill>
                  <a:srgbClr val="C00000"/>
                </a:solidFill>
                <a:latin typeface="华文新魏" panose="02010800040101010101" pitchFamily="2" charset="-122"/>
                <a:ea typeface="华文新魏" panose="02010800040101010101" pitchFamily="2" charset="-122"/>
              </a:rPr>
              <a:t>津贴制度</a:t>
            </a:r>
            <a:r>
              <a:rPr lang="zh-CN" altLang="en-US" sz="2800" dirty="0" smtClean="0">
                <a:solidFill>
                  <a:prstClr val="black"/>
                </a:solidFill>
                <a:latin typeface="华文新魏" panose="02010800040101010101" pitchFamily="2" charset="-122"/>
                <a:ea typeface="华文新魏" panose="02010800040101010101" pitchFamily="2" charset="-122"/>
              </a:rPr>
              <a:t>。</a:t>
            </a:r>
            <a:endParaRPr lang="zh-CN" altLang="en-US" sz="2800" dirty="0"/>
          </a:p>
        </p:txBody>
      </p:sp>
      <p:pic>
        <p:nvPicPr>
          <p:cNvPr id="52" name="图片 51" descr="公民大会的讲台"/>
          <p:cNvPicPr>
            <a:picLocks noChangeAspect="1"/>
          </p:cNvPicPr>
          <p:nvPr/>
        </p:nvPicPr>
        <p:blipFill>
          <a:blip r:embed="rId7"/>
          <a:srcRect t="11512" r="1434" b="1940"/>
          <a:stretch>
            <a:fillRect/>
          </a:stretch>
        </p:blipFill>
        <p:spPr>
          <a:xfrm>
            <a:off x="8832871" y="5321011"/>
            <a:ext cx="2500330" cy="1647002"/>
          </a:xfrm>
          <a:prstGeom prst="rect">
            <a:avLst/>
          </a:prstGeom>
          <a:ln>
            <a:noFill/>
          </a:ln>
          <a:effectLst>
            <a:outerShdw blurRad="190500" algn="tl" rotWithShape="0">
              <a:srgbClr val="000000">
                <a:alpha val="70000"/>
              </a:srgbClr>
            </a:outerShdw>
          </a:effectLst>
        </p:spPr>
      </p:pic>
      <p:sp>
        <p:nvSpPr>
          <p:cNvPr id="53" name="文本框 3"/>
          <p:cNvSpPr txBox="1"/>
          <p:nvPr/>
        </p:nvSpPr>
        <p:spPr>
          <a:xfrm>
            <a:off x="9547251" y="6555908"/>
            <a:ext cx="1710368" cy="338554"/>
          </a:xfrm>
          <a:prstGeom prst="rect">
            <a:avLst/>
          </a:prstGeom>
          <a:solidFill>
            <a:schemeClr val="accent2">
              <a:lumMod val="60000"/>
              <a:lumOff val="40000"/>
              <a:alpha val="54118"/>
            </a:schemeClr>
          </a:solidFill>
        </p:spPr>
        <p:txBody>
          <a:bodyPr wrap="square" rtlCol="0">
            <a:spAutoFit/>
          </a:bodyPr>
          <a:lstStyle/>
          <a:p>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公民大会的讲台</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3" name="图片 32" descr="16c20003d3a67ad31ba4.jpg"/>
          <p:cNvPicPr>
            <a:picLocks noChangeAspect="1"/>
          </p:cNvPicPr>
          <p:nvPr/>
        </p:nvPicPr>
        <p:blipFill>
          <a:blip r:embed="rId8" cstate="print"/>
          <a:stretch>
            <a:fillRect/>
          </a:stretch>
        </p:blipFill>
        <p:spPr>
          <a:xfrm>
            <a:off x="8832871" y="3529012"/>
            <a:ext cx="2500330" cy="1669574"/>
          </a:xfrm>
          <a:prstGeom prst="rect">
            <a:avLst/>
          </a:prstGeom>
          <a:ln>
            <a:noFill/>
          </a:ln>
          <a:effectLst>
            <a:outerShdw blurRad="190500" algn="tl" rotWithShape="0">
              <a:srgbClr val="000000">
                <a:alpha val="70000"/>
              </a:srgbClr>
            </a:outerShdw>
          </a:effectLst>
        </p:spPr>
      </p:pic>
      <p:sp>
        <p:nvSpPr>
          <p:cNvPr id="45" name="文本框 3"/>
          <p:cNvSpPr txBox="1"/>
          <p:nvPr/>
        </p:nvSpPr>
        <p:spPr>
          <a:xfrm>
            <a:off x="8854643" y="4847554"/>
            <a:ext cx="2428892" cy="338554"/>
          </a:xfrm>
          <a:prstGeom prst="rect">
            <a:avLst/>
          </a:prstGeom>
          <a:solidFill>
            <a:srgbClr val="D99694">
              <a:alpha val="63137"/>
            </a:srgbClr>
          </a:solidFill>
          <a:ln>
            <a:solidFill>
              <a:srgbClr val="000000">
                <a:alpha val="58824"/>
              </a:srgbClr>
            </a:solidFill>
          </a:ln>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公民</a:t>
            </a:r>
            <a:r>
              <a:rPr lang="zh-CN" altLang="en-US" sz="1600" b="1" dirty="0" smtClean="0">
                <a:solidFill>
                  <a:schemeClr val="bg1"/>
                </a:solidFill>
                <a:latin typeface="微软雅黑" panose="020B0503020204020204" pitchFamily="34" charset="-122"/>
                <a:ea typeface="微软雅黑" panose="020B0503020204020204" pitchFamily="34" charset="-122"/>
              </a:rPr>
              <a:t>大会会场可容</a:t>
            </a:r>
            <a:r>
              <a:rPr lang="en-US" altLang="zh-CN" sz="1600" b="1" dirty="0" smtClean="0">
                <a:solidFill>
                  <a:schemeClr val="bg1"/>
                </a:solidFill>
                <a:latin typeface="微软雅黑" panose="020B0503020204020204" pitchFamily="34" charset="-122"/>
                <a:ea typeface="微软雅黑" panose="020B0503020204020204" pitchFamily="34" charset="-122"/>
              </a:rPr>
              <a:t>2</a:t>
            </a:r>
            <a:r>
              <a:rPr lang="zh-CN" altLang="en-US" sz="1600" b="1" dirty="0" smtClean="0">
                <a:solidFill>
                  <a:schemeClr val="bg1"/>
                </a:solidFill>
                <a:latin typeface="微软雅黑" panose="020B0503020204020204" pitchFamily="34" charset="-122"/>
                <a:ea typeface="微软雅黑" panose="020B0503020204020204" pitchFamily="34" charset="-122"/>
              </a:rPr>
              <a:t>万人</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9">
            <a:lum bright="-6000" contrast="36000"/>
          </a:blip>
          <a:srcRect t="2180" r="59"/>
          <a:stretch>
            <a:fillRect/>
          </a:stretch>
        </p:blipFill>
        <p:spPr>
          <a:xfrm>
            <a:off x="3025140" y="2433320"/>
            <a:ext cx="8114665" cy="4645660"/>
          </a:xfrm>
          <a:prstGeom prst="foldedCorner">
            <a:avLst/>
          </a:prstGeom>
        </p:spPr>
      </p:pic>
      <p:sp>
        <p:nvSpPr>
          <p:cNvPr id="3" name="文本框 2"/>
          <p:cNvSpPr txBox="1"/>
          <p:nvPr/>
        </p:nvSpPr>
        <p:spPr>
          <a:xfrm>
            <a:off x="4968240" y="1858010"/>
            <a:ext cx="993140" cy="521970"/>
          </a:xfrm>
          <a:prstGeom prst="rect">
            <a:avLst/>
          </a:prstGeom>
          <a:solidFill>
            <a:schemeClr val="tx1"/>
          </a:solidFill>
        </p:spPr>
        <p:txBody>
          <a:bodyPr wrap="square" rtlCol="0">
            <a:spAutoFit/>
          </a:bodyPr>
          <a:p>
            <a:r>
              <a:rPr lang="zh-CN" altLang="en-US" sz="2800" b="1">
                <a:solidFill>
                  <a:schemeClr val="bg1"/>
                </a:solidFill>
              </a:rPr>
              <a:t>特点</a:t>
            </a:r>
            <a:endParaRPr lang="zh-CN" altLang="en-US" sz="2800" b="1">
              <a:solidFill>
                <a:schemeClr val="bg1"/>
              </a:solidFill>
            </a:endParaRPr>
          </a:p>
        </p:txBody>
      </p:sp>
      <p:sp>
        <p:nvSpPr>
          <p:cNvPr id="5" name="文本框 4"/>
          <p:cNvSpPr txBox="1"/>
          <p:nvPr/>
        </p:nvSpPr>
        <p:spPr>
          <a:xfrm>
            <a:off x="6409690" y="1855470"/>
            <a:ext cx="3243580" cy="521970"/>
          </a:xfrm>
          <a:prstGeom prst="rect">
            <a:avLst/>
          </a:prstGeom>
          <a:noFill/>
          <a:ln w="28575">
            <a:noFill/>
          </a:ln>
        </p:spPr>
        <p:txBody>
          <a:bodyPr wrap="square" rtlCol="0">
            <a:spAutoFit/>
          </a:bodyPr>
          <a:p>
            <a:r>
              <a:rPr lang="zh-CN" altLang="en-US" sz="2800" b="1">
                <a:solidFill>
                  <a:schemeClr val="tx1"/>
                </a:solidFill>
                <a:effectLst>
                  <a:outerShdw blurRad="38100" dist="19050" dir="2700000" algn="tl" rotWithShape="0">
                    <a:schemeClr val="dk1">
                      <a:alpha val="40000"/>
                    </a:schemeClr>
                  </a:outerShdw>
                </a:effectLst>
              </a:rPr>
              <a:t>主权在民</a:t>
            </a:r>
            <a:r>
              <a:rPr lang="en-US" altLang="zh-CN" sz="2800" b="1">
                <a:solidFill>
                  <a:schemeClr val="tx1"/>
                </a:solidFill>
                <a:effectLst>
                  <a:outerShdw blurRad="38100" dist="19050" dir="2700000" algn="tl" rotWithShape="0">
                    <a:schemeClr val="dk1">
                      <a:alpha val="40000"/>
                    </a:schemeClr>
                  </a:outerShdw>
                </a:effectLst>
              </a:rPr>
              <a:t> </a:t>
            </a:r>
            <a:r>
              <a:rPr lang="zh-CN" altLang="en-US" sz="2800" b="1">
                <a:solidFill>
                  <a:schemeClr val="tx1"/>
                </a:solidFill>
                <a:effectLst>
                  <a:outerShdw blurRad="38100" dist="19050" dir="2700000" algn="tl" rotWithShape="0">
                    <a:schemeClr val="dk1">
                      <a:alpha val="40000"/>
                    </a:schemeClr>
                  </a:outerShdw>
                </a:effectLst>
              </a:rPr>
              <a:t>轮番而治</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dissolv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dissolve">
                                      <p:cBhvr>
                                        <p:cTn id="25" dur="500"/>
                                        <p:tgtEl>
                                          <p:spTgt spid="50"/>
                                        </p:tgtEl>
                                      </p:cBhvr>
                                    </p:animEffect>
                                  </p:childTnLst>
                                </p:cTn>
                              </p:par>
                              <p:par>
                                <p:cTn id="26" presetID="2" presetClass="entr" presetSubtype="4"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ppt_x"/>
                                          </p:val>
                                        </p:tav>
                                        <p:tav tm="100000">
                                          <p:val>
                                            <p:strVal val="#ppt_x"/>
                                          </p:val>
                                        </p:tav>
                                      </p:tavLst>
                                    </p:anim>
                                    <p:anim calcmode="lin" valueType="num">
                                      <p:cBhvr additive="base">
                                        <p:cTn id="41"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2"/>
                                        </p:tgtEl>
                                        <p:attrNameLst>
                                          <p:attrName>ppt_x</p:attrName>
                                        </p:attrNameLst>
                                      </p:cBhvr>
                                      <p:tavLst>
                                        <p:tav tm="0">
                                          <p:val>
                                            <p:strVal val="ppt_x"/>
                                          </p:val>
                                        </p:tav>
                                        <p:tav tm="100000">
                                          <p:val>
                                            <p:strVal val="ppt_x"/>
                                          </p:val>
                                        </p:tav>
                                      </p:tavLst>
                                    </p:anim>
                                    <p:anim calcmode="lin" valueType="num">
                                      <p:cBhvr additive="base">
                                        <p:cTn id="52" dur="500"/>
                                        <p:tgtEl>
                                          <p:spTgt spid="2"/>
                                        </p:tgtEl>
                                        <p:attrNameLst>
                                          <p:attrName>ppt_y</p:attrName>
                                        </p:attrNameLst>
                                      </p:cBhvr>
                                      <p:tavLst>
                                        <p:tav tm="0">
                                          <p:val>
                                            <p:strVal val="ppt_y"/>
                                          </p:val>
                                        </p:tav>
                                        <p:tav tm="100000">
                                          <p:val>
                                            <p:strVal val="1+ppt_h/2"/>
                                          </p:val>
                                        </p:tav>
                                      </p:tavLst>
                                    </p:anim>
                                    <p:set>
                                      <p:cBhvr>
                                        <p:cTn id="53" dur="1" fill="hold">
                                          <p:stCondLst>
                                            <p:cond delay="499"/>
                                          </p:stCondLst>
                                        </p:cTn>
                                        <p:tgtEl>
                                          <p:spTgt spid="2"/>
                                        </p:tgtEl>
                                        <p:attrNameLst>
                                          <p:attrName>style.visibility</p:attrName>
                                        </p:attrNameLst>
                                      </p:cBhvr>
                                      <p:to>
                                        <p:strVal val="hidden"/>
                                      </p:to>
                                    </p:set>
                                  </p:childTnLst>
                                </p:cTn>
                              </p:par>
                              <p:par>
                                <p:cTn id="54" presetID="9"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dissolv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anim calcmode="lin" valueType="num">
                                      <p:cBhvr additive="base">
                                        <p:cTn id="6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P spid="47" grpId="0"/>
      <p:bldP spid="48" grpId="0"/>
      <p:bldP spid="50" grpId="0"/>
      <p:bldP spid="51" grpId="0"/>
      <p:bldP spid="45" grpId="0" animBg="1"/>
      <p:bldP spid="53"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157679"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872535"/>
            <a:ext cx="995680" cy="58356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意义</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80" name="图片 79"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91" name="图片 90"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94" name="矩形 93"/>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97" name="组合 23"/>
          <p:cNvGrpSpPr/>
          <p:nvPr/>
        </p:nvGrpSpPr>
        <p:grpSpPr>
          <a:xfrm flipH="1">
            <a:off x="8261367" y="-12408"/>
            <a:ext cx="2750820" cy="740098"/>
            <a:chOff x="0" y="-2"/>
            <a:chExt cx="1377891" cy="634701"/>
          </a:xfrm>
          <a:solidFill>
            <a:schemeClr val="bg2">
              <a:lumMod val="90000"/>
            </a:schemeClr>
          </a:solidFill>
        </p:grpSpPr>
        <p:sp>
          <p:nvSpPr>
            <p:cNvPr id="100" name="直角三角形 9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1" name="矩形 10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102" name="直接连接符 101"/>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grpSp>
        <p:nvGrpSpPr>
          <p:cNvPr id="104" name="组合 66"/>
          <p:cNvGrpSpPr/>
          <p:nvPr/>
        </p:nvGrpSpPr>
        <p:grpSpPr>
          <a:xfrm flipH="1">
            <a:off x="8776673" y="-12408"/>
            <a:ext cx="2750820" cy="740098"/>
            <a:chOff x="0" y="-2"/>
            <a:chExt cx="1377891" cy="634701"/>
          </a:xfrm>
          <a:solidFill>
            <a:schemeClr val="bg2">
              <a:lumMod val="90000"/>
            </a:schemeClr>
          </a:solidFill>
        </p:grpSpPr>
        <p:sp>
          <p:nvSpPr>
            <p:cNvPr id="105" name="直角三角形 10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6" name="矩形 10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107" name="图片 106"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108"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0" name="图片 109"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3" name="文本框 2"/>
          <p:cNvSpPr txBox="1"/>
          <p:nvPr/>
        </p:nvSpPr>
        <p:spPr>
          <a:xfrm>
            <a:off x="2736850" y="864235"/>
            <a:ext cx="7042785" cy="953135"/>
          </a:xfrm>
          <a:prstGeom prst="rect">
            <a:avLst/>
          </a:prstGeom>
          <a:noFill/>
        </p:spPr>
        <p:txBody>
          <a:bodyPr wrap="square" rtlCol="0">
            <a:spAutoFit/>
          </a:bodyPr>
          <a:p>
            <a:pPr algn="ctr"/>
            <a:r>
              <a:rPr lang="zh-CN" altLang="en-US" sz="2800" b="1">
                <a:solidFill>
                  <a:srgbClr val="FF0000"/>
                </a:solidFill>
              </a:rPr>
              <a:t>伯里克利</a:t>
            </a:r>
            <a:r>
              <a:rPr lang="zh-CN" altLang="en-US" sz="2800" b="1"/>
              <a:t>主政时期，雅典达到</a:t>
            </a:r>
            <a:r>
              <a:rPr lang="zh-CN" altLang="en-US" sz="2800" b="1">
                <a:solidFill>
                  <a:srgbClr val="FF0000"/>
                </a:solidFill>
              </a:rPr>
              <a:t>全盛</a:t>
            </a:r>
            <a:endParaRPr lang="zh-CN" altLang="en-US" sz="2800" b="1"/>
          </a:p>
          <a:p>
            <a:pPr algn="ctr"/>
            <a:r>
              <a:rPr lang="zh-CN" altLang="en-US" sz="2800" b="1"/>
              <a:t>奴隶制民主政治发展到</a:t>
            </a:r>
            <a:r>
              <a:rPr lang="zh-CN" altLang="en-US" sz="2800" b="1">
                <a:solidFill>
                  <a:srgbClr val="FF0000"/>
                </a:solidFill>
              </a:rPr>
              <a:t>高峰</a:t>
            </a:r>
            <a:endParaRPr lang="zh-CN" altLang="en-US" sz="2800" b="1">
              <a:solidFill>
                <a:srgbClr val="FF0000"/>
              </a:solidFill>
            </a:endParaRPr>
          </a:p>
        </p:txBody>
      </p:sp>
      <p:sp>
        <p:nvSpPr>
          <p:cNvPr id="7" name="文本框 6"/>
          <p:cNvSpPr txBox="1"/>
          <p:nvPr/>
        </p:nvSpPr>
        <p:spPr>
          <a:xfrm>
            <a:off x="525780" y="1918335"/>
            <a:ext cx="10818495" cy="1076325"/>
          </a:xfrm>
          <a:prstGeom prst="rect">
            <a:avLst/>
          </a:prstGeom>
          <a:noFill/>
        </p:spPr>
        <p:txBody>
          <a:bodyPr wrap="square" rtlCol="0">
            <a:spAutoFit/>
          </a:bodyPr>
          <a:p>
            <a:r>
              <a:rPr lang="zh-CN" altLang="en-US" sz="3200" b="1"/>
              <a:t>意义：（</a:t>
            </a:r>
            <a:r>
              <a:rPr lang="en-US" altLang="zh-CN" sz="3200" b="1"/>
              <a:t>1</a:t>
            </a:r>
            <a:r>
              <a:rPr lang="zh-CN" altLang="en-US" sz="3200" b="1"/>
              <a:t>）</a:t>
            </a:r>
            <a:r>
              <a:rPr lang="zh-CN" altLang="en-US" sz="3200" b="1">
                <a:solidFill>
                  <a:srgbClr val="FF0000"/>
                </a:solidFill>
              </a:rPr>
              <a:t>对当时</a:t>
            </a:r>
            <a:r>
              <a:rPr lang="zh-CN" altLang="en-US" sz="3200" b="1"/>
              <a:t>：有利于调动公民的积极性和创造性</a:t>
            </a:r>
            <a:endParaRPr lang="zh-CN" altLang="en-US" sz="3200" b="1"/>
          </a:p>
          <a:p>
            <a:r>
              <a:rPr lang="zh-CN" altLang="en-US" sz="3200" b="1"/>
              <a:t> </a:t>
            </a:r>
            <a:r>
              <a:rPr lang="en-US" altLang="zh-CN" sz="3200" b="1"/>
              <a:t>                       </a:t>
            </a:r>
            <a:r>
              <a:rPr lang="zh-CN" altLang="en-US" sz="3200" b="1"/>
              <a:t>促进雅典政治、经济、文化的发展与繁荣</a:t>
            </a:r>
            <a:endParaRPr lang="zh-CN" altLang="en-US" sz="3200" b="1"/>
          </a:p>
        </p:txBody>
      </p:sp>
      <p:pic>
        <p:nvPicPr>
          <p:cNvPr id="14" name="图片 13" descr="ac200008db4c68d3cd7"/>
          <p:cNvPicPr>
            <a:picLocks noChangeAspect="1"/>
          </p:cNvPicPr>
          <p:nvPr/>
        </p:nvPicPr>
        <p:blipFill>
          <a:blip r:embed="rId6"/>
          <a:stretch>
            <a:fillRect/>
          </a:stretch>
        </p:blipFill>
        <p:spPr>
          <a:xfrm>
            <a:off x="6049010" y="3653155"/>
            <a:ext cx="1648460" cy="2733040"/>
          </a:xfrm>
          <a:prstGeom prst="rect">
            <a:avLst/>
          </a:prstGeom>
        </p:spPr>
      </p:pic>
      <p:pic>
        <p:nvPicPr>
          <p:cNvPr id="16" name="图片 15" descr="abd0009745192957d5c"/>
          <p:cNvPicPr>
            <a:picLocks noChangeAspect="1"/>
          </p:cNvPicPr>
          <p:nvPr/>
        </p:nvPicPr>
        <p:blipFill>
          <a:blip r:embed="rId7"/>
          <a:srcRect l="19215"/>
          <a:stretch>
            <a:fillRect/>
          </a:stretch>
        </p:blipFill>
        <p:spPr>
          <a:xfrm>
            <a:off x="7993380" y="3669030"/>
            <a:ext cx="3350260" cy="2648585"/>
          </a:xfrm>
          <a:prstGeom prst="rect">
            <a:avLst/>
          </a:prstGeom>
          <a:ln w="19050">
            <a:solidFill>
              <a:schemeClr val="accent2">
                <a:lumMod val="50000"/>
              </a:schemeClr>
            </a:solidFill>
          </a:ln>
        </p:spPr>
      </p:pic>
      <p:pic>
        <p:nvPicPr>
          <p:cNvPr id="12" name="图片 11" descr="苏格拉底"/>
          <p:cNvPicPr>
            <a:picLocks noChangeAspect="1"/>
          </p:cNvPicPr>
          <p:nvPr/>
        </p:nvPicPr>
        <p:blipFill>
          <a:blip r:embed="rId8"/>
          <a:stretch>
            <a:fillRect/>
          </a:stretch>
        </p:blipFill>
        <p:spPr>
          <a:xfrm>
            <a:off x="720725" y="3575685"/>
            <a:ext cx="2112645" cy="2792095"/>
          </a:xfrm>
          <a:prstGeom prst="rect">
            <a:avLst/>
          </a:prstGeom>
        </p:spPr>
      </p:pic>
      <p:pic>
        <p:nvPicPr>
          <p:cNvPr id="8" name="图片 7"/>
          <p:cNvPicPr/>
          <p:nvPr/>
        </p:nvPicPr>
        <p:blipFill>
          <a:blip r:embed="rId9" r:link="rId10"/>
          <a:stretch>
            <a:fillRect/>
          </a:stretch>
        </p:blipFill>
        <p:spPr>
          <a:xfrm>
            <a:off x="3363595" y="3626485"/>
            <a:ext cx="2088515" cy="2776220"/>
          </a:xfrm>
          <a:prstGeom prst="rect">
            <a:avLst/>
          </a:prstGeom>
          <a:noFill/>
          <a:ln w="9525">
            <a:noFill/>
          </a:ln>
        </p:spPr>
      </p:pic>
      <p:sp>
        <p:nvSpPr>
          <p:cNvPr id="9" name="文本框 8"/>
          <p:cNvSpPr txBox="1"/>
          <p:nvPr/>
        </p:nvSpPr>
        <p:spPr>
          <a:xfrm>
            <a:off x="1205230" y="3208655"/>
            <a:ext cx="1099185" cy="460375"/>
          </a:xfrm>
          <a:prstGeom prst="rect">
            <a:avLst/>
          </a:prstGeom>
          <a:noFill/>
        </p:spPr>
        <p:txBody>
          <a:bodyPr wrap="square" rtlCol="0">
            <a:spAutoFit/>
          </a:bodyPr>
          <a:p>
            <a:r>
              <a:rPr lang="zh-CN" altLang="en-US" sz="2400" b="1"/>
              <a:t>哲学</a:t>
            </a:r>
            <a:endParaRPr lang="zh-CN" altLang="en-US" sz="2400" b="1"/>
          </a:p>
        </p:txBody>
      </p:sp>
      <p:sp>
        <p:nvSpPr>
          <p:cNvPr id="13" name="文本框 12"/>
          <p:cNvSpPr txBox="1"/>
          <p:nvPr/>
        </p:nvSpPr>
        <p:spPr>
          <a:xfrm>
            <a:off x="8929370" y="6332855"/>
            <a:ext cx="1736090" cy="414020"/>
          </a:xfrm>
          <a:prstGeom prst="rect">
            <a:avLst/>
          </a:prstGeom>
          <a:noFill/>
        </p:spPr>
        <p:txBody>
          <a:bodyPr wrap="square" rtlCol="0">
            <a:spAutoFit/>
          </a:bodyPr>
          <a:p>
            <a:r>
              <a:rPr lang="zh-CN" altLang="en-US" b="1"/>
              <a:t>帕特农神庙</a:t>
            </a:r>
            <a:endParaRPr lang="zh-CN" altLang="en-US" b="1"/>
          </a:p>
        </p:txBody>
      </p:sp>
      <p:sp>
        <p:nvSpPr>
          <p:cNvPr id="15" name="文本框 14"/>
          <p:cNvSpPr txBox="1"/>
          <p:nvPr/>
        </p:nvSpPr>
        <p:spPr>
          <a:xfrm>
            <a:off x="6236335" y="6391910"/>
            <a:ext cx="1285875" cy="414020"/>
          </a:xfrm>
          <a:prstGeom prst="rect">
            <a:avLst/>
          </a:prstGeom>
          <a:noFill/>
        </p:spPr>
        <p:txBody>
          <a:bodyPr wrap="square" rtlCol="0">
            <a:spAutoFit/>
          </a:bodyPr>
          <a:p>
            <a:r>
              <a:rPr lang="zh-CN" altLang="en-US" b="1"/>
              <a:t>掷铁饼者</a:t>
            </a:r>
            <a:endParaRPr lang="zh-CN" altLang="en-US" b="1"/>
          </a:p>
        </p:txBody>
      </p:sp>
      <p:sp>
        <p:nvSpPr>
          <p:cNvPr id="17" name="文本框 16"/>
          <p:cNvSpPr txBox="1"/>
          <p:nvPr/>
        </p:nvSpPr>
        <p:spPr>
          <a:xfrm>
            <a:off x="3604260" y="6402705"/>
            <a:ext cx="1524635" cy="414020"/>
          </a:xfrm>
          <a:prstGeom prst="rect">
            <a:avLst/>
          </a:prstGeom>
          <a:noFill/>
        </p:spPr>
        <p:txBody>
          <a:bodyPr wrap="square" rtlCol="0">
            <a:spAutoFit/>
          </a:bodyPr>
          <a:p>
            <a:r>
              <a:rPr lang="zh-CN" altLang="en-US" b="1"/>
              <a:t>希罗多德</a:t>
            </a:r>
            <a:endParaRPr lang="zh-CN" altLang="en-US" b="1"/>
          </a:p>
        </p:txBody>
      </p:sp>
      <p:sp>
        <p:nvSpPr>
          <p:cNvPr id="18" name="文本框 17"/>
          <p:cNvSpPr txBox="1"/>
          <p:nvPr/>
        </p:nvSpPr>
        <p:spPr>
          <a:xfrm>
            <a:off x="1152525" y="6340475"/>
            <a:ext cx="1344295" cy="414020"/>
          </a:xfrm>
          <a:prstGeom prst="rect">
            <a:avLst/>
          </a:prstGeom>
          <a:noFill/>
        </p:spPr>
        <p:txBody>
          <a:bodyPr wrap="square" rtlCol="0">
            <a:spAutoFit/>
          </a:bodyPr>
          <a:p>
            <a:r>
              <a:rPr lang="zh-CN" altLang="en-US" b="1"/>
              <a:t>苏格拉底</a:t>
            </a:r>
            <a:endParaRPr lang="zh-CN" altLang="en-US" b="1"/>
          </a:p>
        </p:txBody>
      </p:sp>
      <p:sp>
        <p:nvSpPr>
          <p:cNvPr id="19" name="文本框 18"/>
          <p:cNvSpPr txBox="1"/>
          <p:nvPr/>
        </p:nvSpPr>
        <p:spPr>
          <a:xfrm>
            <a:off x="9217025" y="3160395"/>
            <a:ext cx="1099185" cy="460375"/>
          </a:xfrm>
          <a:prstGeom prst="rect">
            <a:avLst/>
          </a:prstGeom>
          <a:noFill/>
        </p:spPr>
        <p:txBody>
          <a:bodyPr wrap="square" rtlCol="0">
            <a:spAutoFit/>
          </a:bodyPr>
          <a:p>
            <a:r>
              <a:rPr lang="zh-CN" altLang="en-US" sz="2400" b="1"/>
              <a:t>建筑</a:t>
            </a:r>
            <a:endParaRPr lang="zh-CN" altLang="en-US" sz="2400" b="1"/>
          </a:p>
        </p:txBody>
      </p:sp>
      <p:sp>
        <p:nvSpPr>
          <p:cNvPr id="20" name="文本框 19"/>
          <p:cNvSpPr txBox="1"/>
          <p:nvPr/>
        </p:nvSpPr>
        <p:spPr>
          <a:xfrm>
            <a:off x="6391275" y="3133725"/>
            <a:ext cx="1099185" cy="460375"/>
          </a:xfrm>
          <a:prstGeom prst="rect">
            <a:avLst/>
          </a:prstGeom>
          <a:noFill/>
        </p:spPr>
        <p:txBody>
          <a:bodyPr wrap="square" rtlCol="0">
            <a:spAutoFit/>
          </a:bodyPr>
          <a:p>
            <a:r>
              <a:rPr lang="zh-CN" altLang="en-US" sz="2400" b="1"/>
              <a:t>雕塑</a:t>
            </a:r>
            <a:endParaRPr lang="zh-CN" altLang="en-US" sz="2400" b="1"/>
          </a:p>
        </p:txBody>
      </p:sp>
      <p:sp>
        <p:nvSpPr>
          <p:cNvPr id="21" name="文本框 20"/>
          <p:cNvSpPr txBox="1"/>
          <p:nvPr/>
        </p:nvSpPr>
        <p:spPr>
          <a:xfrm>
            <a:off x="4028440" y="3188970"/>
            <a:ext cx="1099185" cy="460375"/>
          </a:xfrm>
          <a:prstGeom prst="rect">
            <a:avLst/>
          </a:prstGeom>
          <a:noFill/>
        </p:spPr>
        <p:txBody>
          <a:bodyPr wrap="square" rtlCol="0">
            <a:spAutoFit/>
          </a:bodyPr>
          <a:p>
            <a:r>
              <a:rPr lang="zh-CN" altLang="en-US" sz="2400" b="1"/>
              <a:t>历史</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 calcmode="lin" valueType="num">
                                      <p:cBhvr additive="base">
                                        <p:cTn id="2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17" grpId="0"/>
      <p:bldP spid="20" grpId="0"/>
      <p:bldP spid="15" grpId="0"/>
      <p:bldP spid="19" grpId="0"/>
      <p:bldP spid="13" grpId="0"/>
      <p:bldP spid="3"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157679"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872535"/>
            <a:ext cx="995680" cy="58356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意义</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80" name="图片 79"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91" name="图片 90"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94" name="矩形 93"/>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97" name="组合 23"/>
          <p:cNvGrpSpPr/>
          <p:nvPr/>
        </p:nvGrpSpPr>
        <p:grpSpPr>
          <a:xfrm flipH="1">
            <a:off x="8261367" y="-12408"/>
            <a:ext cx="2750820" cy="740098"/>
            <a:chOff x="0" y="-2"/>
            <a:chExt cx="1377891" cy="634701"/>
          </a:xfrm>
          <a:solidFill>
            <a:schemeClr val="bg2">
              <a:lumMod val="90000"/>
            </a:schemeClr>
          </a:solidFill>
        </p:grpSpPr>
        <p:sp>
          <p:nvSpPr>
            <p:cNvPr id="100" name="直角三角形 9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1" name="矩形 10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102" name="直接连接符 101"/>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latin typeface="微软雅黑" panose="020B0503020204020204" pitchFamily="34" charset="-122"/>
              <a:ea typeface="微软雅黑" panose="020B0503020204020204" pitchFamily="34" charset="-122"/>
            </a:endParaRPr>
          </a:p>
        </p:txBody>
      </p:sp>
      <p:grpSp>
        <p:nvGrpSpPr>
          <p:cNvPr id="104" name="组合 66"/>
          <p:cNvGrpSpPr/>
          <p:nvPr/>
        </p:nvGrpSpPr>
        <p:grpSpPr>
          <a:xfrm flipH="1">
            <a:off x="8776673" y="-12408"/>
            <a:ext cx="2750820" cy="740098"/>
            <a:chOff x="0" y="-2"/>
            <a:chExt cx="1377891" cy="634701"/>
          </a:xfrm>
          <a:solidFill>
            <a:schemeClr val="bg2">
              <a:lumMod val="90000"/>
            </a:schemeClr>
          </a:solidFill>
        </p:grpSpPr>
        <p:sp>
          <p:nvSpPr>
            <p:cNvPr id="105" name="直角三角形 10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6" name="矩形 10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107" name="图片 106"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108"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0" name="图片 109"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7" name="文本框 6"/>
          <p:cNvSpPr txBox="1"/>
          <p:nvPr/>
        </p:nvSpPr>
        <p:spPr>
          <a:xfrm>
            <a:off x="1116965" y="1435100"/>
            <a:ext cx="10144760" cy="1076325"/>
          </a:xfrm>
          <a:prstGeom prst="rect">
            <a:avLst/>
          </a:prstGeom>
          <a:noFill/>
        </p:spPr>
        <p:txBody>
          <a:bodyPr wrap="square" rtlCol="0">
            <a:spAutoFit/>
          </a:bodyPr>
          <a:p>
            <a:r>
              <a:rPr lang="zh-CN" altLang="en-US" sz="3200" b="1"/>
              <a:t>意义：（</a:t>
            </a:r>
            <a:r>
              <a:rPr lang="en-US" altLang="zh-CN" sz="3200" b="1"/>
              <a:t>1</a:t>
            </a:r>
            <a:r>
              <a:rPr lang="zh-CN" altLang="en-US" sz="3200" b="1"/>
              <a:t>）</a:t>
            </a:r>
            <a:r>
              <a:rPr lang="zh-CN" altLang="en-US" sz="3200" b="1">
                <a:solidFill>
                  <a:srgbClr val="FF0000"/>
                </a:solidFill>
              </a:rPr>
              <a:t>对后世</a:t>
            </a:r>
            <a:r>
              <a:rPr lang="zh-CN" altLang="en-US" sz="3200" b="1"/>
              <a:t>：</a:t>
            </a:r>
            <a:r>
              <a:rPr lang="zh-CN" sz="3200" b="1"/>
              <a:t>为近代欧美政治制度提供了可借</a:t>
            </a:r>
            <a:endParaRPr lang="zh-CN" sz="3200" b="1"/>
          </a:p>
          <a:p>
            <a:r>
              <a:rPr lang="zh-CN" sz="3200" b="1"/>
              <a:t> </a:t>
            </a:r>
            <a:r>
              <a:rPr lang="en-US" altLang="zh-CN" sz="3200" b="1"/>
              <a:t>                       </a:t>
            </a:r>
            <a:r>
              <a:rPr lang="zh-CN" sz="3200" b="1"/>
              <a:t>鉴的操作模式，开西方民主制度之先河</a:t>
            </a:r>
            <a:endParaRPr lang="zh-CN" sz="3200" b="1"/>
          </a:p>
        </p:txBody>
      </p:sp>
      <p:pic>
        <p:nvPicPr>
          <p:cNvPr id="8" name="图片 7"/>
          <p:cNvPicPr/>
          <p:nvPr/>
        </p:nvPicPr>
        <p:blipFill>
          <a:blip r:embed="rId6" r:link="rId7"/>
          <a:stretch>
            <a:fillRect/>
          </a:stretch>
        </p:blipFill>
        <p:spPr>
          <a:xfrm>
            <a:off x="504190" y="2399030"/>
            <a:ext cx="4523105" cy="3255645"/>
          </a:xfrm>
          <a:prstGeom prst="rect">
            <a:avLst/>
          </a:prstGeom>
          <a:noFill/>
          <a:ln w="9525">
            <a:noFill/>
          </a:ln>
        </p:spPr>
      </p:pic>
      <p:pic>
        <p:nvPicPr>
          <p:cNvPr id="12" name="图片 11"/>
          <p:cNvPicPr/>
          <p:nvPr/>
        </p:nvPicPr>
        <p:blipFill>
          <a:blip r:embed="rId8" r:link="rId9"/>
          <a:stretch>
            <a:fillRect/>
          </a:stretch>
        </p:blipFill>
        <p:spPr>
          <a:xfrm>
            <a:off x="3096895" y="2880360"/>
            <a:ext cx="4972685" cy="3235325"/>
          </a:xfrm>
          <a:prstGeom prst="rect">
            <a:avLst/>
          </a:prstGeom>
          <a:noFill/>
          <a:ln w="9525">
            <a:noFill/>
          </a:ln>
        </p:spPr>
      </p:pic>
      <p:pic>
        <p:nvPicPr>
          <p:cNvPr id="14" name="图片 13"/>
          <p:cNvPicPr/>
          <p:nvPr/>
        </p:nvPicPr>
        <p:blipFill>
          <a:blip r:embed="rId10" r:link="rId11"/>
          <a:stretch>
            <a:fillRect/>
          </a:stretch>
        </p:blipFill>
        <p:spPr>
          <a:xfrm>
            <a:off x="6120765" y="3218815"/>
            <a:ext cx="4988560" cy="3540125"/>
          </a:xfrm>
          <a:prstGeom prst="rect">
            <a:avLst/>
          </a:prstGeom>
          <a:noFill/>
          <a:ln w="9525">
            <a:noFill/>
          </a:ln>
        </p:spPr>
      </p:pic>
      <p:sp>
        <p:nvSpPr>
          <p:cNvPr id="15" name="文本框 14"/>
          <p:cNvSpPr txBox="1"/>
          <p:nvPr/>
        </p:nvSpPr>
        <p:spPr>
          <a:xfrm>
            <a:off x="1584325" y="5701665"/>
            <a:ext cx="1463040" cy="414020"/>
          </a:xfrm>
          <a:prstGeom prst="rect">
            <a:avLst/>
          </a:prstGeom>
          <a:noFill/>
        </p:spPr>
        <p:txBody>
          <a:bodyPr wrap="square" rtlCol="0">
            <a:spAutoFit/>
          </a:bodyPr>
          <a:p>
            <a:r>
              <a:rPr lang="zh-CN" altLang="en-US"/>
              <a:t>法国大选</a:t>
            </a:r>
            <a:endParaRPr lang="zh-CN" altLang="en-US"/>
          </a:p>
        </p:txBody>
      </p:sp>
      <p:sp>
        <p:nvSpPr>
          <p:cNvPr id="16" name="文本框 15"/>
          <p:cNvSpPr txBox="1"/>
          <p:nvPr/>
        </p:nvSpPr>
        <p:spPr>
          <a:xfrm>
            <a:off x="4177030" y="6219190"/>
            <a:ext cx="1723390" cy="414020"/>
          </a:xfrm>
          <a:prstGeom prst="rect">
            <a:avLst/>
          </a:prstGeom>
          <a:noFill/>
        </p:spPr>
        <p:txBody>
          <a:bodyPr wrap="square" rtlCol="0">
            <a:spAutoFit/>
          </a:bodyPr>
          <a:p>
            <a:r>
              <a:rPr lang="zh-CN" altLang="en-US"/>
              <a:t>英国议政厅</a:t>
            </a:r>
            <a:endParaRPr lang="zh-CN" altLang="en-US"/>
          </a:p>
        </p:txBody>
      </p:sp>
      <p:sp>
        <p:nvSpPr>
          <p:cNvPr id="17" name="文本框 16"/>
          <p:cNvSpPr txBox="1"/>
          <p:nvPr/>
        </p:nvSpPr>
        <p:spPr>
          <a:xfrm>
            <a:off x="7920990" y="6840855"/>
            <a:ext cx="1960880" cy="414020"/>
          </a:xfrm>
          <a:prstGeom prst="rect">
            <a:avLst/>
          </a:prstGeom>
          <a:noFill/>
        </p:spPr>
        <p:txBody>
          <a:bodyPr wrap="square" rtlCol="0">
            <a:spAutoFit/>
          </a:bodyPr>
          <a:p>
            <a:r>
              <a:rPr lang="zh-CN" altLang="en-US"/>
              <a:t>法庭陪审团制</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图片 112" descr="C:/Users/ADMINI~1/AppData/Local/Temp/kaimatting/20200605225739/output_aiMatting_20200605225756.pngoutput_aiMatting_20200605225756"/>
          <p:cNvPicPr>
            <a:picLocks noChangeAspect="1"/>
          </p:cNvPicPr>
          <p:nvPr/>
        </p:nvPicPr>
        <p:blipFill rotWithShape="1">
          <a:blip r:embed="rId1"/>
          <a:srcRect b="7551"/>
          <a:stretch>
            <a:fillRect/>
          </a:stretch>
        </p:blipFill>
        <p:spPr>
          <a:xfrm>
            <a:off x="1076075" y="3065329"/>
            <a:ext cx="1126748" cy="1318523"/>
          </a:xfrm>
          <a:prstGeom prst="rect">
            <a:avLst/>
          </a:prstGeom>
        </p:spPr>
      </p:pic>
      <p:pic>
        <p:nvPicPr>
          <p:cNvPr id="114" name="图片 113" descr="C:/Users/ADMINI~1/AppData/Local/Temp/kaimatting/20200605225851/output_aiMatting_20200605225859.pngoutput_aiMatting_20200605225859"/>
          <p:cNvPicPr>
            <a:picLocks noChangeAspect="1"/>
          </p:cNvPicPr>
          <p:nvPr/>
        </p:nvPicPr>
        <p:blipFill>
          <a:blip r:embed="rId2"/>
          <a:stretch>
            <a:fillRect/>
          </a:stretch>
        </p:blipFill>
        <p:spPr>
          <a:xfrm>
            <a:off x="5751002" y="3060351"/>
            <a:ext cx="920624" cy="1396044"/>
          </a:xfrm>
          <a:prstGeom prst="rect">
            <a:avLst/>
          </a:prstGeom>
        </p:spPr>
      </p:pic>
      <p:pic>
        <p:nvPicPr>
          <p:cNvPr id="115" name="图片 114" descr="C:/Users/ADMINI~1/AppData/Local/Temp/kaimatting/20200605225834/output_aiMatting_20200605225840.pngoutput_aiMatting_20200605225840"/>
          <p:cNvPicPr>
            <a:picLocks noChangeAspect="1"/>
          </p:cNvPicPr>
          <p:nvPr/>
        </p:nvPicPr>
        <p:blipFill>
          <a:blip r:embed="rId3"/>
          <a:stretch>
            <a:fillRect/>
          </a:stretch>
        </p:blipFill>
        <p:spPr>
          <a:xfrm>
            <a:off x="7263496" y="3084042"/>
            <a:ext cx="1014186" cy="1322352"/>
          </a:xfrm>
          <a:prstGeom prst="rect">
            <a:avLst/>
          </a:prstGeom>
        </p:spPr>
      </p:pic>
      <p:sp>
        <p:nvSpPr>
          <p:cNvPr id="116" name="文本框 24"/>
          <p:cNvSpPr txBox="1"/>
          <p:nvPr/>
        </p:nvSpPr>
        <p:spPr>
          <a:xfrm>
            <a:off x="549058" y="3182240"/>
            <a:ext cx="523220" cy="1220847"/>
          </a:xfrm>
          <a:prstGeom prst="rect">
            <a:avLst/>
          </a:prstGeom>
          <a:noFill/>
        </p:spPr>
        <p:txBody>
          <a:bodyPr vert="eaVert" wrap="none" rtlCol="0" anchor="t">
            <a:spAutoFit/>
          </a:bodyPr>
          <a:lstStyle/>
          <a:p>
            <a:pPr algn="ctr"/>
            <a:r>
              <a:rPr lang="zh-CN" altLang="en-US" sz="2200" b="1" dirty="0">
                <a:latin typeface="微软雅黑" panose="020B0503020204020204" pitchFamily="34" charset="-122"/>
                <a:ea typeface="微软雅黑" panose="020B0503020204020204" pitchFamily="34" charset="-122"/>
                <a:sym typeface="+mn-ea"/>
              </a:rPr>
              <a:t>成年男性</a:t>
            </a:r>
            <a:endParaRPr lang="zh-CN" sz="2200" b="1" dirty="0">
              <a:latin typeface="微软雅黑" panose="020B0503020204020204" pitchFamily="34" charset="-122"/>
              <a:ea typeface="微软雅黑" panose="020B0503020204020204" pitchFamily="34" charset="-122"/>
              <a:sym typeface="+mn-ea"/>
            </a:endParaRPr>
          </a:p>
        </p:txBody>
      </p:sp>
      <p:sp>
        <p:nvSpPr>
          <p:cNvPr id="117" name="文本框 25"/>
          <p:cNvSpPr txBox="1"/>
          <p:nvPr/>
        </p:nvSpPr>
        <p:spPr>
          <a:xfrm>
            <a:off x="5841175" y="4885067"/>
            <a:ext cx="2708910" cy="429895"/>
          </a:xfrm>
          <a:prstGeom prst="rect">
            <a:avLst/>
          </a:prstGeom>
          <a:noFill/>
        </p:spPr>
        <p:txBody>
          <a:bodyPr wrap="none" rtlCol="0" anchor="t">
            <a:spAutoFit/>
          </a:bodyPr>
          <a:lstStyle/>
          <a:p>
            <a:pPr algn="l"/>
            <a:r>
              <a:rPr sz="2200" b="1" dirty="0">
                <a:latin typeface="微软雅黑" panose="020B0503020204020204" pitchFamily="34" charset="-122"/>
                <a:ea typeface="微软雅黑" panose="020B0503020204020204" pitchFamily="34" charset="-122"/>
                <a:sym typeface="+mn-ea"/>
              </a:rPr>
              <a:t>非公民</a:t>
            </a:r>
            <a:r>
              <a:rPr lang="zh-CN" sz="2200" b="1" dirty="0">
                <a:latin typeface="微软雅黑" panose="020B0503020204020204" pitchFamily="34" charset="-122"/>
                <a:ea typeface="微软雅黑" panose="020B0503020204020204" pitchFamily="34" charset="-122"/>
                <a:sym typeface="+mn-ea"/>
              </a:rPr>
              <a:t>（被统治者）</a:t>
            </a:r>
            <a:endParaRPr lang="zh-CN" sz="2200" b="1" dirty="0">
              <a:latin typeface="微软雅黑" panose="020B0503020204020204" pitchFamily="34" charset="-122"/>
              <a:ea typeface="微软雅黑" panose="020B0503020204020204" pitchFamily="34" charset="-122"/>
              <a:sym typeface="+mn-ea"/>
            </a:endParaRPr>
          </a:p>
        </p:txBody>
      </p:sp>
      <p:sp>
        <p:nvSpPr>
          <p:cNvPr id="118" name="文本框 26"/>
          <p:cNvSpPr txBox="1"/>
          <p:nvPr/>
        </p:nvSpPr>
        <p:spPr>
          <a:xfrm>
            <a:off x="5347358" y="3346226"/>
            <a:ext cx="401320" cy="1061829"/>
          </a:xfrm>
          <a:prstGeom prst="rect">
            <a:avLst/>
          </a:prstGeom>
          <a:noFill/>
        </p:spPr>
        <p:txBody>
          <a:bodyPr wrap="square" rtlCol="0" anchor="t">
            <a:spAutoFit/>
          </a:bodyPr>
          <a:lstStyle/>
          <a:p>
            <a:r>
              <a:rPr lang="zh-CN" b="1" dirty="0">
                <a:latin typeface="微软雅黑" panose="020B0503020204020204" pitchFamily="34" charset="-122"/>
                <a:ea typeface="微软雅黑" panose="020B0503020204020204" pitchFamily="34" charset="-122"/>
                <a:sym typeface="+mn-ea"/>
              </a:rPr>
              <a:t>外邦人</a:t>
            </a:r>
            <a:endParaRPr lang="zh-CN" b="1" dirty="0">
              <a:latin typeface="微软雅黑" panose="020B0503020204020204" pitchFamily="34" charset="-122"/>
              <a:ea typeface="微软雅黑" panose="020B0503020204020204" pitchFamily="34" charset="-122"/>
              <a:sym typeface="+mn-ea"/>
            </a:endParaRPr>
          </a:p>
        </p:txBody>
      </p:sp>
      <p:sp>
        <p:nvSpPr>
          <p:cNvPr id="119" name="文本框 27"/>
          <p:cNvSpPr txBox="1"/>
          <p:nvPr/>
        </p:nvSpPr>
        <p:spPr>
          <a:xfrm>
            <a:off x="6794310" y="3511795"/>
            <a:ext cx="401320" cy="738664"/>
          </a:xfrm>
          <a:prstGeom prst="rect">
            <a:avLst/>
          </a:prstGeom>
          <a:noFill/>
        </p:spPr>
        <p:txBody>
          <a:bodyPr wrap="square" rtlCol="0" anchor="t">
            <a:spAutoFit/>
          </a:bodyPr>
          <a:lstStyle/>
          <a:p>
            <a:r>
              <a:rPr lang="zh-CN" b="1" dirty="0">
                <a:latin typeface="微软雅黑" panose="020B0503020204020204" pitchFamily="34" charset="-122"/>
                <a:ea typeface="微软雅黑" panose="020B0503020204020204" pitchFamily="34" charset="-122"/>
                <a:sym typeface="+mn-ea"/>
              </a:rPr>
              <a:t>奴隶</a:t>
            </a:r>
            <a:endParaRPr lang="zh-CN" b="1" dirty="0">
              <a:latin typeface="微软雅黑" panose="020B0503020204020204" pitchFamily="34" charset="-122"/>
              <a:ea typeface="微软雅黑" panose="020B0503020204020204" pitchFamily="34" charset="-122"/>
              <a:sym typeface="+mn-ea"/>
            </a:endParaRPr>
          </a:p>
        </p:txBody>
      </p:sp>
      <p:pic>
        <p:nvPicPr>
          <p:cNvPr id="120"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9203" y="2999337"/>
            <a:ext cx="1493548" cy="1493548"/>
          </a:xfrm>
          <a:prstGeom prst="rect">
            <a:avLst/>
          </a:prstGeom>
        </p:spPr>
      </p:pic>
      <p:pic>
        <p:nvPicPr>
          <p:cNvPr id="121" name="图片 120"/>
          <p:cNvPicPr>
            <a:picLocks noChangeAspect="1"/>
          </p:cNvPicPr>
          <p:nvPr/>
        </p:nvPicPr>
        <p:blipFill rotWithShape="1">
          <a:blip r:embed="rId5" cstate="print">
            <a:extLst>
              <a:ext uri="{28A0092B-C50C-407E-A947-70E740481C1C}">
                <a14:useLocalDpi xmlns:a14="http://schemas.microsoft.com/office/drawing/2010/main" val="0"/>
              </a:ext>
            </a:extLst>
          </a:blip>
          <a:srcRect r="51764"/>
          <a:stretch>
            <a:fillRect/>
          </a:stretch>
        </p:blipFill>
        <p:spPr>
          <a:xfrm>
            <a:off x="4418708" y="3140158"/>
            <a:ext cx="663428" cy="1375370"/>
          </a:xfrm>
          <a:prstGeom prst="rect">
            <a:avLst/>
          </a:prstGeom>
        </p:spPr>
      </p:pic>
      <p:sp>
        <p:nvSpPr>
          <p:cNvPr id="122" name="文本框 31"/>
          <p:cNvSpPr txBox="1"/>
          <p:nvPr/>
        </p:nvSpPr>
        <p:spPr>
          <a:xfrm>
            <a:off x="2410672" y="3396896"/>
            <a:ext cx="401320" cy="707886"/>
          </a:xfrm>
          <a:prstGeom prst="rect">
            <a:avLst/>
          </a:prstGeom>
          <a:noFill/>
        </p:spPr>
        <p:txBody>
          <a:bodyPr wrap="square" rtlCol="0" anchor="t">
            <a:spAutoFit/>
          </a:bodyPr>
          <a:lstStyle/>
          <a:p>
            <a:r>
              <a:rPr lang="zh-CN" altLang="en-US" sz="2000" b="1" dirty="0">
                <a:latin typeface="微软雅黑" panose="020B0503020204020204" pitchFamily="34" charset="-122"/>
                <a:ea typeface="微软雅黑" panose="020B0503020204020204" pitchFamily="34" charset="-122"/>
                <a:sym typeface="+mn-ea"/>
              </a:rPr>
              <a:t>妇女</a:t>
            </a:r>
            <a:endParaRPr lang="zh-CN" sz="2000" b="1" dirty="0">
              <a:latin typeface="微软雅黑" panose="020B0503020204020204" pitchFamily="34" charset="-122"/>
              <a:ea typeface="微软雅黑" panose="020B0503020204020204" pitchFamily="34" charset="-122"/>
              <a:sym typeface="+mn-ea"/>
            </a:endParaRPr>
          </a:p>
        </p:txBody>
      </p:sp>
      <p:sp>
        <p:nvSpPr>
          <p:cNvPr id="123" name="文本框 38"/>
          <p:cNvSpPr txBox="1"/>
          <p:nvPr/>
        </p:nvSpPr>
        <p:spPr>
          <a:xfrm>
            <a:off x="4059962" y="3429103"/>
            <a:ext cx="401320" cy="1015663"/>
          </a:xfrm>
          <a:prstGeom prst="rect">
            <a:avLst/>
          </a:prstGeom>
          <a:noFill/>
        </p:spPr>
        <p:txBody>
          <a:bodyPr wrap="square" rtlCol="0" anchor="t">
            <a:spAutoFit/>
          </a:bodyPr>
          <a:lstStyle/>
          <a:p>
            <a:r>
              <a:rPr lang="zh-CN" altLang="en-US" sz="2000" b="1" dirty="0">
                <a:latin typeface="微软雅黑" panose="020B0503020204020204" pitchFamily="34" charset="-122"/>
                <a:ea typeface="微软雅黑" panose="020B0503020204020204" pitchFamily="34" charset="-122"/>
                <a:sym typeface="+mn-ea"/>
              </a:rPr>
              <a:t>儿童 </a:t>
            </a:r>
            <a:endParaRPr lang="zh-CN" sz="2000" b="1" dirty="0">
              <a:latin typeface="微软雅黑" panose="020B0503020204020204" pitchFamily="34" charset="-122"/>
              <a:ea typeface="微软雅黑" panose="020B0503020204020204" pitchFamily="34" charset="-122"/>
              <a:sym typeface="+mn-ea"/>
            </a:endParaRPr>
          </a:p>
        </p:txBody>
      </p:sp>
      <p:sp>
        <p:nvSpPr>
          <p:cNvPr id="124" name="矩形 123"/>
          <p:cNvSpPr/>
          <p:nvPr/>
        </p:nvSpPr>
        <p:spPr>
          <a:xfrm>
            <a:off x="2202785" y="4883760"/>
            <a:ext cx="2170787" cy="430887"/>
          </a:xfrm>
          <a:prstGeom prst="rect">
            <a:avLst/>
          </a:prstGeom>
        </p:spPr>
        <p:txBody>
          <a:bodyPr wrap="none">
            <a:spAutoFit/>
          </a:bodyPr>
          <a:lstStyle/>
          <a:p>
            <a:r>
              <a:rPr lang="zh-CN" altLang="en-US" sz="2200" b="1" dirty="0">
                <a:solidFill>
                  <a:prstClr val="black"/>
                </a:solidFill>
                <a:latin typeface="微软雅黑" panose="020B0503020204020204" pitchFamily="34" charset="-122"/>
                <a:ea typeface="微软雅黑" panose="020B0503020204020204" pitchFamily="34" charset="-122"/>
                <a:sym typeface="+mn-ea"/>
              </a:rPr>
              <a:t>公民（统治者）</a:t>
            </a:r>
            <a:endParaRPr lang="zh-CN" altLang="en-US" dirty="0">
              <a:latin typeface="微软雅黑" panose="020B0503020204020204" pitchFamily="34" charset="-122"/>
              <a:ea typeface="微软雅黑" panose="020B0503020204020204" pitchFamily="34" charset="-122"/>
            </a:endParaRPr>
          </a:p>
        </p:txBody>
      </p:sp>
      <p:sp>
        <p:nvSpPr>
          <p:cNvPr id="125" name="椭圆 124"/>
          <p:cNvSpPr/>
          <p:nvPr/>
        </p:nvSpPr>
        <p:spPr>
          <a:xfrm>
            <a:off x="379093" y="2710435"/>
            <a:ext cx="1859290" cy="2069565"/>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6" name="右大括号 125"/>
          <p:cNvSpPr/>
          <p:nvPr/>
        </p:nvSpPr>
        <p:spPr>
          <a:xfrm rot="5400000">
            <a:off x="2887354" y="2740399"/>
            <a:ext cx="368300" cy="3800475"/>
          </a:xfrm>
          <a:prstGeom prst="rightBrace">
            <a:avLst>
              <a:gd name="adj1" fmla="val 36777"/>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90" b="1">
              <a:latin typeface="微软雅黑" panose="020B0503020204020204" pitchFamily="34" charset="-122"/>
              <a:ea typeface="微软雅黑" panose="020B0503020204020204" pitchFamily="34" charset="-122"/>
            </a:endParaRPr>
          </a:p>
        </p:txBody>
      </p:sp>
      <p:sp>
        <p:nvSpPr>
          <p:cNvPr id="127" name="右大括号 126"/>
          <p:cNvSpPr/>
          <p:nvPr/>
        </p:nvSpPr>
        <p:spPr>
          <a:xfrm rot="5400000">
            <a:off x="6807480" y="3453646"/>
            <a:ext cx="268948" cy="2405611"/>
          </a:xfrm>
          <a:prstGeom prst="rightBrace">
            <a:avLst>
              <a:gd name="adj1" fmla="val 36777"/>
              <a:gd name="adj2" fmla="val 50000"/>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90" b="1">
              <a:latin typeface="微软雅黑" panose="020B0503020204020204" pitchFamily="34" charset="-122"/>
              <a:ea typeface="微软雅黑" panose="020B0503020204020204" pitchFamily="34" charset="-122"/>
            </a:endParaRPr>
          </a:p>
        </p:txBody>
      </p:sp>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157679"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872535"/>
            <a:ext cx="1415772"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局限性</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6"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25" name="矩形 24"/>
          <p:cNvSpPr/>
          <p:nvPr/>
        </p:nvSpPr>
        <p:spPr>
          <a:xfrm>
            <a:off x="216535" y="5977255"/>
            <a:ext cx="11250930" cy="583565"/>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占雅典人口绝大多数的</a:t>
            </a:r>
            <a:r>
              <a:rPr lang="zh-CN" altLang="en-US" sz="3200" dirty="0" smtClean="0">
                <a:solidFill>
                  <a:srgbClr val="C00000"/>
                </a:solidFill>
                <a:latin typeface="华文新魏" panose="02010800040101010101" pitchFamily="2" charset="-122"/>
                <a:ea typeface="华文新魏" panose="02010800040101010101" pitchFamily="2" charset="-122"/>
              </a:rPr>
              <a:t>外邦人</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C00000"/>
                </a:solidFill>
                <a:latin typeface="华文新魏" panose="02010800040101010101" pitchFamily="2" charset="-122"/>
                <a:ea typeface="华文新魏" panose="02010800040101010101" pitchFamily="2" charset="-122"/>
              </a:rPr>
              <a:t>奴隶</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C00000"/>
                </a:solidFill>
                <a:latin typeface="华文新魏" panose="02010800040101010101" pitchFamily="2" charset="-122"/>
                <a:ea typeface="华文新魏" panose="02010800040101010101" pitchFamily="2" charset="-122"/>
              </a:rPr>
              <a:t>妇女</a:t>
            </a:r>
            <a:r>
              <a:rPr lang="zh-CN" altLang="en-US" sz="3200" dirty="0" smtClean="0">
                <a:latin typeface="华文新魏" panose="02010800040101010101" pitchFamily="2" charset="-122"/>
                <a:ea typeface="华文新魏" panose="02010800040101010101" pitchFamily="2" charset="-122"/>
              </a:rPr>
              <a:t>没有任何政治权利。</a:t>
            </a:r>
            <a:endParaRPr lang="zh-CN" altLang="en-US" sz="3200" dirty="0">
              <a:latin typeface="华文新魏" panose="02010800040101010101" pitchFamily="2" charset="-122"/>
              <a:ea typeface="华文新魏" panose="02010800040101010101" pitchFamily="2" charset="-122"/>
            </a:endParaRPr>
          </a:p>
        </p:txBody>
      </p:sp>
      <p:sp>
        <p:nvSpPr>
          <p:cNvPr id="28" name="TextBox 27"/>
          <p:cNvSpPr txBox="1"/>
          <p:nvPr/>
        </p:nvSpPr>
        <p:spPr>
          <a:xfrm>
            <a:off x="1403319" y="2086981"/>
            <a:ext cx="5519460" cy="584775"/>
          </a:xfrm>
          <a:prstGeom prst="rect">
            <a:avLst/>
          </a:prstGeom>
          <a:noFill/>
        </p:spPr>
        <p:txBody>
          <a:bodyPr wrap="none" rtlCol="0">
            <a:spAutoFit/>
          </a:bodyPr>
          <a:lstStyle/>
          <a:p>
            <a:r>
              <a:rPr lang="zh-CN" altLang="en-US" sz="3200" b="1" dirty="0" smtClean="0">
                <a:solidFill>
                  <a:schemeClr val="tx1">
                    <a:lumMod val="85000"/>
                    <a:lumOff val="15000"/>
                  </a:schemeClr>
                </a:solidFill>
                <a:latin typeface="微软雅黑" panose="020B0503020204020204" pitchFamily="34" charset="-122"/>
                <a:ea typeface="微软雅黑" panose="020B0503020204020204" pitchFamily="34" charset="-122"/>
              </a:rPr>
              <a:t>以下哪些人享有古希腊的民主</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组合 90"/>
          <p:cNvGrpSpPr/>
          <p:nvPr/>
        </p:nvGrpSpPr>
        <p:grpSpPr>
          <a:xfrm>
            <a:off x="3117831" y="3529012"/>
            <a:ext cx="666476" cy="666476"/>
            <a:chOff x="2991124" y="3812875"/>
            <a:chExt cx="776378" cy="776378"/>
          </a:xfrm>
        </p:grpSpPr>
        <p:sp>
          <p:nvSpPr>
            <p:cNvPr id="92" name="任意多边形 91"/>
            <p:cNvSpPr/>
            <p:nvPr/>
          </p:nvSpPr>
          <p:spPr>
            <a:xfrm>
              <a:off x="3122762" y="3812875"/>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sp>
          <p:nvSpPr>
            <p:cNvPr id="93" name="任意多边形 92"/>
            <p:cNvSpPr/>
            <p:nvPr/>
          </p:nvSpPr>
          <p:spPr>
            <a:xfrm rot="3868709">
              <a:off x="3111894" y="3792487"/>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grpSp>
      <p:grpSp>
        <p:nvGrpSpPr>
          <p:cNvPr id="13" name="组合 93"/>
          <p:cNvGrpSpPr/>
          <p:nvPr/>
        </p:nvGrpSpPr>
        <p:grpSpPr>
          <a:xfrm>
            <a:off x="4398593" y="3529012"/>
            <a:ext cx="666476" cy="666476"/>
            <a:chOff x="2991124" y="3812875"/>
            <a:chExt cx="776378" cy="776378"/>
          </a:xfrm>
        </p:grpSpPr>
        <p:sp>
          <p:nvSpPr>
            <p:cNvPr id="95" name="任意多边形 94"/>
            <p:cNvSpPr/>
            <p:nvPr/>
          </p:nvSpPr>
          <p:spPr>
            <a:xfrm>
              <a:off x="3122762" y="3812875"/>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sp>
          <p:nvSpPr>
            <p:cNvPr id="96" name="任意多边形 95"/>
            <p:cNvSpPr/>
            <p:nvPr/>
          </p:nvSpPr>
          <p:spPr>
            <a:xfrm rot="3868709">
              <a:off x="3111894" y="3792487"/>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grpSp>
      <p:grpSp>
        <p:nvGrpSpPr>
          <p:cNvPr id="14" name="组合 96"/>
          <p:cNvGrpSpPr/>
          <p:nvPr/>
        </p:nvGrpSpPr>
        <p:grpSpPr>
          <a:xfrm>
            <a:off x="5903913" y="3529012"/>
            <a:ext cx="666476" cy="666476"/>
            <a:chOff x="2991124" y="3812875"/>
            <a:chExt cx="776378" cy="776378"/>
          </a:xfrm>
        </p:grpSpPr>
        <p:sp>
          <p:nvSpPr>
            <p:cNvPr id="98" name="任意多边形 97"/>
            <p:cNvSpPr/>
            <p:nvPr/>
          </p:nvSpPr>
          <p:spPr>
            <a:xfrm>
              <a:off x="3122762" y="3812875"/>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sp>
          <p:nvSpPr>
            <p:cNvPr id="99" name="任意多边形 98"/>
            <p:cNvSpPr/>
            <p:nvPr/>
          </p:nvSpPr>
          <p:spPr>
            <a:xfrm rot="3868709">
              <a:off x="3111894" y="3792487"/>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grpSp>
      <p:pic>
        <p:nvPicPr>
          <p:cNvPr id="80" name="图片 79" descr="t018d16e110143ea110.jpg"/>
          <p:cNvPicPr>
            <a:picLocks noChangeAspect="1"/>
          </p:cNvPicPr>
          <p:nvPr/>
        </p:nvPicPr>
        <p:blipFill>
          <a:blip r:embed="rId7"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91" name="图片 90" descr="624f9a79jw1eelyzwvu5xj20b408t75j.jpg"/>
          <p:cNvPicPr>
            <a:picLocks noChangeAspect="1"/>
          </p:cNvPicPr>
          <p:nvPr/>
        </p:nvPicPr>
        <p:blipFill>
          <a:blip r:embed="rId8"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94" name="矩形 93"/>
          <p:cNvSpPr/>
          <p:nvPr/>
        </p:nvSpPr>
        <p:spPr>
          <a:xfrm>
            <a:off x="0" y="0"/>
            <a:ext cx="10776937" cy="704850"/>
          </a:xfrm>
          <a:prstGeom prst="rect">
            <a:avLst/>
          </a:prstGeom>
          <a:blipFill>
            <a:blip r:embed="rId9"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97" name="组合 23"/>
          <p:cNvGrpSpPr/>
          <p:nvPr/>
        </p:nvGrpSpPr>
        <p:grpSpPr>
          <a:xfrm flipH="1">
            <a:off x="8261367" y="-12408"/>
            <a:ext cx="2750820" cy="740098"/>
            <a:chOff x="0" y="-2"/>
            <a:chExt cx="1377891" cy="634701"/>
          </a:xfrm>
          <a:solidFill>
            <a:schemeClr val="bg2">
              <a:lumMod val="90000"/>
            </a:schemeClr>
          </a:solidFill>
        </p:grpSpPr>
        <p:sp>
          <p:nvSpPr>
            <p:cNvPr id="100" name="直角三角形 9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1" name="矩形 10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102" name="直接连接符 101"/>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104" name="组合 66"/>
          <p:cNvGrpSpPr/>
          <p:nvPr/>
        </p:nvGrpSpPr>
        <p:grpSpPr>
          <a:xfrm flipH="1">
            <a:off x="8776673" y="-12408"/>
            <a:ext cx="2750820" cy="740098"/>
            <a:chOff x="0" y="-2"/>
            <a:chExt cx="1377891" cy="634701"/>
          </a:xfrm>
          <a:solidFill>
            <a:schemeClr val="bg2">
              <a:lumMod val="90000"/>
            </a:schemeClr>
          </a:solidFill>
        </p:grpSpPr>
        <p:sp>
          <p:nvSpPr>
            <p:cNvPr id="105" name="直角三角形 10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6" name="矩形 10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107" name="图片 106" descr="624f9a79jw1eelyzwvu5xj20b408t75j.jpg"/>
          <p:cNvPicPr>
            <a:picLocks noChangeAspect="1"/>
          </p:cNvPicPr>
          <p:nvPr/>
        </p:nvPicPr>
        <p:blipFill>
          <a:blip r:embed="rId8"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108"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0" name="图片 109" descr="QQ截图20200208112757.png"/>
          <p:cNvPicPr>
            <a:picLocks noChangeAspect="1"/>
          </p:cNvPicPr>
          <p:nvPr/>
        </p:nvPicPr>
        <p:blipFill>
          <a:blip r:embed="rId10" cstate="print"/>
          <a:srcRect l="9616" t="5833" r="5801" b="5841"/>
          <a:stretch>
            <a:fillRect/>
          </a:stretch>
        </p:blipFill>
        <p:spPr>
          <a:xfrm>
            <a:off x="144413" y="90901"/>
            <a:ext cx="576064" cy="555116"/>
          </a:xfrm>
          <a:prstGeom prst="ellipse">
            <a:avLst/>
          </a:prstGeom>
        </p:spPr>
      </p:pic>
      <p:grpSp>
        <p:nvGrpSpPr>
          <p:cNvPr id="128" name="组合 96"/>
          <p:cNvGrpSpPr/>
          <p:nvPr/>
        </p:nvGrpSpPr>
        <p:grpSpPr>
          <a:xfrm>
            <a:off x="7380577" y="3529012"/>
            <a:ext cx="666476" cy="666476"/>
            <a:chOff x="2991124" y="3812875"/>
            <a:chExt cx="776378" cy="776378"/>
          </a:xfrm>
        </p:grpSpPr>
        <p:sp>
          <p:nvSpPr>
            <p:cNvPr id="129" name="任意多边形 128"/>
            <p:cNvSpPr/>
            <p:nvPr/>
          </p:nvSpPr>
          <p:spPr>
            <a:xfrm>
              <a:off x="3122762" y="3812875"/>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sp>
          <p:nvSpPr>
            <p:cNvPr id="130" name="任意多边形 129"/>
            <p:cNvSpPr/>
            <p:nvPr/>
          </p:nvSpPr>
          <p:spPr>
            <a:xfrm rot="3868709">
              <a:off x="3111894" y="3792487"/>
              <a:ext cx="534838" cy="776378"/>
            </a:xfrm>
            <a:custGeom>
              <a:avLst/>
              <a:gdLst>
                <a:gd name="connsiteX0" fmla="*/ 0 w 534838"/>
                <a:gd name="connsiteY0" fmla="*/ 0 h 776378"/>
                <a:gd name="connsiteX1" fmla="*/ 370936 w 534838"/>
                <a:gd name="connsiteY1" fmla="*/ 396816 h 776378"/>
                <a:gd name="connsiteX2" fmla="*/ 534838 w 534838"/>
                <a:gd name="connsiteY2" fmla="*/ 776378 h 776378"/>
                <a:gd name="connsiteX3" fmla="*/ 534838 w 534838"/>
                <a:gd name="connsiteY3" fmla="*/ 776378 h 776378"/>
              </a:gdLst>
              <a:ahLst/>
              <a:cxnLst>
                <a:cxn ang="0">
                  <a:pos x="connsiteX0" y="connsiteY0"/>
                </a:cxn>
                <a:cxn ang="0">
                  <a:pos x="connsiteX1" y="connsiteY1"/>
                </a:cxn>
                <a:cxn ang="0">
                  <a:pos x="connsiteX2" y="connsiteY2"/>
                </a:cxn>
                <a:cxn ang="0">
                  <a:pos x="connsiteX3" y="connsiteY3"/>
                </a:cxn>
              </a:cxnLst>
              <a:rect l="l" t="t" r="r" b="b"/>
              <a:pathLst>
                <a:path w="534838" h="776378">
                  <a:moveTo>
                    <a:pt x="0" y="0"/>
                  </a:moveTo>
                  <a:cubicBezTo>
                    <a:pt x="140898" y="133710"/>
                    <a:pt x="281796" y="267420"/>
                    <a:pt x="370936" y="396816"/>
                  </a:cubicBezTo>
                  <a:cubicBezTo>
                    <a:pt x="460076" y="526212"/>
                    <a:pt x="534838" y="776378"/>
                    <a:pt x="534838" y="776378"/>
                  </a:cubicBezTo>
                  <a:lnTo>
                    <a:pt x="534838" y="776378"/>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隶书" panose="02010800040101010101" pitchFamily="2" charset="-122"/>
                <a:ea typeface="华文隶书" panose="02010800040101010101" pitchFamily="2" charset="-122"/>
              </a:endParaRPr>
            </a:p>
          </p:txBody>
        </p:sp>
      </p:grpSp>
      <p:pic>
        <p:nvPicPr>
          <p:cNvPr id="2" name="图片 1"/>
          <p:cNvPicPr>
            <a:picLocks noChangeAspect="1"/>
          </p:cNvPicPr>
          <p:nvPr/>
        </p:nvPicPr>
        <p:blipFill>
          <a:blip r:embed="rId11">
            <a:lum contrast="30000"/>
          </a:blip>
          <a:stretch>
            <a:fillRect/>
          </a:stretch>
        </p:blipFill>
        <p:spPr>
          <a:xfrm>
            <a:off x="8385810" y="2087245"/>
            <a:ext cx="3136265" cy="3572510"/>
          </a:xfrm>
          <a:prstGeom prst="rect">
            <a:avLst/>
          </a:prstGeom>
        </p:spPr>
      </p:pic>
      <p:sp>
        <p:nvSpPr>
          <p:cNvPr id="3" name="文本框 2"/>
          <p:cNvSpPr txBox="1"/>
          <p:nvPr/>
        </p:nvSpPr>
        <p:spPr>
          <a:xfrm>
            <a:off x="8385810" y="2880360"/>
            <a:ext cx="400050" cy="2353310"/>
          </a:xfrm>
          <a:prstGeom prst="rect">
            <a:avLst/>
          </a:prstGeom>
          <a:solidFill>
            <a:srgbClr val="CDE4FF"/>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2689225" y="872490"/>
            <a:ext cx="5043805" cy="1076325"/>
          </a:xfrm>
          <a:prstGeom prst="rect">
            <a:avLst/>
          </a:prstGeom>
          <a:noFill/>
        </p:spPr>
        <p:txBody>
          <a:bodyPr wrap="square" rtlCol="0">
            <a:spAutoFit/>
          </a:bodyPr>
          <a:p>
            <a:r>
              <a:rPr lang="en-US" altLang="zh-CN" sz="3200" b="1"/>
              <a:t>——</a:t>
            </a:r>
            <a:r>
              <a:rPr lang="zh-CN" altLang="en-US" sz="3200" b="1"/>
              <a:t>成年男性公民的民主（民主范围局限）</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dissolve">
                                      <p:cBhvr>
                                        <p:cTn id="7" dur="500"/>
                                        <p:tgtEl>
                                          <p:spTgt spid="12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28"/>
                                        </p:tgtEl>
                                        <p:attrNameLst>
                                          <p:attrName>style.visibility</p:attrName>
                                        </p:attrNameLst>
                                      </p:cBhvr>
                                      <p:to>
                                        <p:strVal val="visible"/>
                                      </p:to>
                                    </p:set>
                                    <p:animEffect transition="in" filter="dissolve">
                                      <p:cBhvr>
                                        <p:cTn id="23" dur="500"/>
                                        <p:tgtEl>
                                          <p:spTgt spid="128"/>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1"/>
      <p:bldP spid="124" grpId="1"/>
      <p:bldP spid="125" grpId="0" animBg="1"/>
      <p:bldP spid="25" grpId="0"/>
      <p:bldP spid="3" grpId="0" bldLvl="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157679"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872535"/>
            <a:ext cx="1415772"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局限性</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80" name="图片 79"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91" name="图片 90"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94" name="矩形 93"/>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97" name="组合 23"/>
          <p:cNvGrpSpPr/>
          <p:nvPr/>
        </p:nvGrpSpPr>
        <p:grpSpPr>
          <a:xfrm flipH="1">
            <a:off x="8261367" y="-12408"/>
            <a:ext cx="2750820" cy="740098"/>
            <a:chOff x="0" y="-2"/>
            <a:chExt cx="1377891" cy="634701"/>
          </a:xfrm>
          <a:solidFill>
            <a:schemeClr val="bg2">
              <a:lumMod val="90000"/>
            </a:schemeClr>
          </a:solidFill>
        </p:grpSpPr>
        <p:sp>
          <p:nvSpPr>
            <p:cNvPr id="100" name="直角三角形 9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1" name="矩形 10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102" name="直接连接符 101"/>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03"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104" name="组合 66"/>
          <p:cNvGrpSpPr/>
          <p:nvPr/>
        </p:nvGrpSpPr>
        <p:grpSpPr>
          <a:xfrm flipH="1">
            <a:off x="8776673" y="-12408"/>
            <a:ext cx="2750820" cy="740098"/>
            <a:chOff x="0" y="-2"/>
            <a:chExt cx="1377891" cy="634701"/>
          </a:xfrm>
          <a:solidFill>
            <a:schemeClr val="bg2">
              <a:lumMod val="90000"/>
            </a:schemeClr>
          </a:solidFill>
        </p:grpSpPr>
        <p:sp>
          <p:nvSpPr>
            <p:cNvPr id="105" name="直角三角形 10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106" name="矩形 10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107" name="图片 106"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108"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0" name="图片 109"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4" name="文本框 3"/>
          <p:cNvSpPr txBox="1"/>
          <p:nvPr/>
        </p:nvSpPr>
        <p:spPr>
          <a:xfrm>
            <a:off x="2689225" y="872490"/>
            <a:ext cx="6068060" cy="1076325"/>
          </a:xfrm>
          <a:prstGeom prst="rect">
            <a:avLst/>
          </a:prstGeom>
          <a:noFill/>
        </p:spPr>
        <p:txBody>
          <a:bodyPr wrap="square" rtlCol="0">
            <a:spAutoFit/>
          </a:bodyPr>
          <a:p>
            <a:r>
              <a:rPr lang="en-US" altLang="zh-CN" sz="3200" b="1"/>
              <a:t>——</a:t>
            </a:r>
            <a:r>
              <a:rPr lang="zh-CN" altLang="en-US" sz="3200" b="1"/>
              <a:t>多数决定和抽签具有片面性</a:t>
            </a:r>
            <a:r>
              <a:rPr lang="zh-CN" altLang="en-US" sz="3200" b="1"/>
              <a:t>（国家权力滥用）</a:t>
            </a:r>
            <a:endParaRPr lang="zh-CN" altLang="en-US" sz="3200" b="1"/>
          </a:p>
        </p:txBody>
      </p:sp>
      <p:sp>
        <p:nvSpPr>
          <p:cNvPr id="6" name="文本框 5"/>
          <p:cNvSpPr txBox="1"/>
          <p:nvPr/>
        </p:nvSpPr>
        <p:spPr>
          <a:xfrm>
            <a:off x="2880995" y="6120765"/>
            <a:ext cx="5380355" cy="645160"/>
          </a:xfrm>
          <a:prstGeom prst="rect">
            <a:avLst/>
          </a:prstGeom>
          <a:noFill/>
        </p:spPr>
        <p:txBody>
          <a:bodyPr wrap="square" rtlCol="0">
            <a:spAutoFit/>
          </a:bodyPr>
          <a:p>
            <a:r>
              <a:rPr lang="zh-CN" altLang="en-US" sz="3600" b="1"/>
              <a:t>结果：阿里斯提德被放逐</a:t>
            </a:r>
            <a:endParaRPr lang="zh-CN" altLang="en-US" sz="3600" b="1"/>
          </a:p>
        </p:txBody>
      </p:sp>
      <p:sp>
        <p:nvSpPr>
          <p:cNvPr id="2" name="文本框 1"/>
          <p:cNvSpPr txBox="1"/>
          <p:nvPr/>
        </p:nvSpPr>
        <p:spPr>
          <a:xfrm>
            <a:off x="669290" y="2221230"/>
            <a:ext cx="10203815" cy="3415030"/>
          </a:xfrm>
          <a:prstGeom prst="rect">
            <a:avLst/>
          </a:prstGeom>
          <a:solidFill>
            <a:schemeClr val="tx2">
              <a:lumMod val="20000"/>
              <a:lumOff val="80000"/>
            </a:schemeClr>
          </a:solidFill>
        </p:spPr>
        <p:txBody>
          <a:bodyPr wrap="square" rtlCol="0">
            <a:spAutoFit/>
          </a:bodyPr>
          <a:p>
            <a:r>
              <a:rPr lang="en-US" altLang="zh-CN"/>
              <a:t>               </a:t>
            </a:r>
            <a:r>
              <a:rPr lang="zh-CN" altLang="en-US" sz="3600"/>
              <a:t>雅典政治家阿里斯提德就曾在放逐投票时被一个目不识丁的公民请求代写上阿氏自己的姓名投入票柜，阿里斯提德问那人何以要放逐他，那人答道：</a:t>
            </a:r>
            <a:r>
              <a:rPr lang="en-US" altLang="zh-CN" sz="3600"/>
              <a:t>“</a:t>
            </a:r>
            <a:r>
              <a:rPr lang="zh-CN" altLang="en-US" sz="3600"/>
              <a:t>不为什么，我甚至还不认识这个人；但是到处都称呼他为</a:t>
            </a:r>
            <a:r>
              <a:rPr lang="en-US" altLang="zh-CN" sz="3600"/>
              <a:t>‘</a:t>
            </a:r>
            <a:r>
              <a:rPr lang="zh-CN" altLang="en-US" sz="3600"/>
              <a:t>公正之士</a:t>
            </a:r>
            <a:r>
              <a:rPr lang="en-US" altLang="zh-CN" sz="3600"/>
              <a:t>’</a:t>
            </a:r>
            <a:r>
              <a:rPr lang="zh-CN" altLang="en-US" sz="3600"/>
              <a:t>，我实在听烦了。</a:t>
            </a:r>
            <a:r>
              <a:rPr lang="en-US" altLang="zh-CN" sz="3600"/>
              <a:t>”</a:t>
            </a:r>
            <a:endParaRPr lang="en-US" altLang="zh-CN" sz="3600"/>
          </a:p>
          <a:p>
            <a:r>
              <a:rPr lang="en-US" altLang="zh-CN" sz="3600"/>
              <a:t>              ——[</a:t>
            </a:r>
            <a:r>
              <a:rPr lang="zh-CN" altLang="en-US" sz="3600"/>
              <a:t>古罗马</a:t>
            </a:r>
            <a:r>
              <a:rPr lang="en-US" altLang="zh-CN" sz="3600"/>
              <a:t>]</a:t>
            </a:r>
            <a:r>
              <a:rPr lang="zh-CN" altLang="en-US" sz="3600"/>
              <a:t>普鲁塔克《希腊罗马名人传》</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 name="图片 38" descr="t016fb510429b647a9b.jpg"/>
          <p:cNvPicPr>
            <a:picLocks noChangeAspect="1"/>
          </p:cNvPicPr>
          <p:nvPr/>
        </p:nvPicPr>
        <p:blipFill>
          <a:blip r:embed="rId1"/>
          <a:srcRect l="21355" t="23745" r="17573" b="17416"/>
          <a:stretch>
            <a:fillRect/>
          </a:stretch>
        </p:blipFill>
        <p:spPr>
          <a:xfrm>
            <a:off x="403187" y="314302"/>
            <a:ext cx="1689071" cy="2222462"/>
          </a:xfrm>
          <a:prstGeom prst="rect">
            <a:avLst/>
          </a:prstGeom>
        </p:spPr>
      </p:pic>
      <p:pic>
        <p:nvPicPr>
          <p:cNvPr id="102" name="图片 11" descr="12_副本.jpg"/>
          <p:cNvPicPr>
            <a:picLocks noChangeAspect="1"/>
          </p:cNvPicPr>
          <p:nvPr/>
        </p:nvPicPr>
        <p:blipFill>
          <a:blip r:embed="rId2" cstate="print"/>
          <a:srcRect/>
          <a:stretch>
            <a:fillRect/>
          </a:stretch>
        </p:blipFill>
        <p:spPr bwMode="auto">
          <a:xfrm>
            <a:off x="2647984" y="814368"/>
            <a:ext cx="6470639" cy="5517797"/>
          </a:xfrm>
          <a:prstGeom prst="rect">
            <a:avLst/>
          </a:prstGeom>
          <a:noFill/>
          <a:ln w="9525">
            <a:noFill/>
            <a:miter lim="800000"/>
            <a:headEnd/>
            <a:tailEnd/>
          </a:ln>
        </p:spPr>
      </p:pic>
      <p:sp>
        <p:nvSpPr>
          <p:cNvPr id="103" name="Oval 3"/>
          <p:cNvSpPr>
            <a:spLocks noChangeArrowheads="1"/>
          </p:cNvSpPr>
          <p:nvPr/>
        </p:nvSpPr>
        <p:spPr bwMode="auto">
          <a:xfrm rot="20700000">
            <a:off x="3306172" y="910384"/>
            <a:ext cx="1925638" cy="604838"/>
          </a:xfrm>
          <a:prstGeom prst="ellipse">
            <a:avLst/>
          </a:prstGeom>
          <a:noFill/>
          <a:ln w="57150">
            <a:solidFill>
              <a:srgbClr val="FF0000"/>
            </a:solidFill>
            <a:round/>
          </a:ln>
        </p:spPr>
        <p:txBody>
          <a:bodyPr wrap="none" anchor="ctr"/>
          <a:lstStyle/>
          <a:p>
            <a:pPr algn="l"/>
            <a:endParaRPr lang="zh-CN" altLang="zh-CN">
              <a:latin typeface="Calibri" panose="020F0502020204030204" pitchFamily="34" charset="0"/>
              <a:ea typeface="隶书" panose="02010509060101010101" pitchFamily="49" charset="-122"/>
              <a:sym typeface="宋体" panose="02010600030101010101" pitchFamily="2" charset="-122"/>
            </a:endParaRPr>
          </a:p>
        </p:txBody>
      </p:sp>
      <p:sp>
        <p:nvSpPr>
          <p:cNvPr id="104" name="TextBox 12"/>
          <p:cNvSpPr txBox="1">
            <a:spLocks noChangeArrowheads="1"/>
          </p:cNvSpPr>
          <p:nvPr/>
        </p:nvSpPr>
        <p:spPr bwMode="auto">
          <a:xfrm>
            <a:off x="3617897" y="4789503"/>
            <a:ext cx="4679950" cy="954087"/>
          </a:xfrm>
          <a:prstGeom prst="rect">
            <a:avLst/>
          </a:prstGeom>
          <a:solidFill>
            <a:schemeClr val="bg1"/>
          </a:solidFill>
          <a:ln w="19050">
            <a:solidFill>
              <a:schemeClr val="tx1"/>
            </a:solidFill>
            <a:miter lim="800000"/>
          </a:ln>
        </p:spPr>
        <p:txBody>
          <a:bodyPr>
            <a:spAutoFit/>
          </a:bodyPr>
          <a:lstStyle/>
          <a:p>
            <a:pPr algn="l"/>
            <a:r>
              <a:rPr lang="zh-CN" altLang="en-US" sz="2800" dirty="0">
                <a:latin typeface="华文隶书" panose="02010800040101010101" pitchFamily="2" charset="-122"/>
                <a:ea typeface="华文隶书" panose="02010800040101010101" pitchFamily="2" charset="-122"/>
              </a:rPr>
              <a:t>        公元前</a:t>
            </a:r>
            <a:r>
              <a:rPr lang="en-US" altLang="zh-CN" sz="2800" dirty="0">
                <a:latin typeface="华文隶书" panose="02010800040101010101" pitchFamily="2" charset="-122"/>
                <a:ea typeface="华文隶书" panose="02010800040101010101" pitchFamily="2" charset="-122"/>
              </a:rPr>
              <a:t>4</a:t>
            </a:r>
            <a:r>
              <a:rPr lang="zh-CN" altLang="en-US" sz="2800" dirty="0">
                <a:latin typeface="华文隶书" panose="02010800040101010101" pitchFamily="2" charset="-122"/>
                <a:ea typeface="华文隶书" panose="02010800040101010101" pitchFamily="2" charset="-122"/>
              </a:rPr>
              <a:t>世纪，马其顿的入侵，使希腊城邦时代终结。</a:t>
            </a:r>
            <a:endParaRPr lang="zh-CN" altLang="en-US" sz="2800" dirty="0">
              <a:latin typeface="华文隶书" panose="02010800040101010101" pitchFamily="2" charset="-122"/>
              <a:ea typeface="华文隶书"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192882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63062" y="957244"/>
            <a:ext cx="2611959" cy="58477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背景</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80" name="图片 79" descr="e35d3e33gw1ea22ax5szmj20f30btta8.jpg"/>
          <p:cNvPicPr>
            <a:picLocks noChangeAspect="1"/>
          </p:cNvPicPr>
          <p:nvPr/>
        </p:nvPicPr>
        <p:blipFill>
          <a:blip r:embed="rId2" cstate="print"/>
          <a:stretch>
            <a:fillRect/>
          </a:stretch>
        </p:blipFill>
        <p:spPr>
          <a:xfrm>
            <a:off x="1304651" y="2314566"/>
            <a:ext cx="5385080" cy="4214842"/>
          </a:xfrm>
          <a:prstGeom prst="rect">
            <a:avLst/>
          </a:prstGeom>
          <a:ln>
            <a:noFill/>
          </a:ln>
          <a:effectLst>
            <a:outerShdw blurRad="190500" algn="tl" rotWithShape="0">
              <a:srgbClr val="000000">
                <a:alpha val="70000"/>
              </a:srgbClr>
            </a:outerShdw>
          </a:effectLst>
        </p:spPr>
      </p:pic>
      <p:sp>
        <p:nvSpPr>
          <p:cNvPr id="91" name="TextBox 90"/>
          <p:cNvSpPr txBox="1"/>
          <p:nvPr/>
        </p:nvSpPr>
        <p:spPr>
          <a:xfrm>
            <a:off x="2046261" y="882313"/>
            <a:ext cx="9715568" cy="583565"/>
          </a:xfrm>
          <a:prstGeom prst="rect">
            <a:avLst/>
          </a:prstGeom>
          <a:noFill/>
        </p:spPr>
        <p:txBody>
          <a:bodyPr wrap="square" rtlCol="0">
            <a:spAutoFit/>
          </a:bodyPr>
          <a:lstStyle/>
          <a:p>
            <a:r>
              <a:rPr lang="zh-CN" altLang="en-US" sz="3200" dirty="0" smtClean="0">
                <a:solidFill>
                  <a:srgbClr val="C00000"/>
                </a:solidFill>
                <a:latin typeface="华文新魏" panose="02010800040101010101" pitchFamily="2" charset="-122"/>
                <a:ea typeface="华文新魏" panose="02010800040101010101" pitchFamily="2" charset="-122"/>
              </a:rPr>
              <a:t>公元前</a:t>
            </a:r>
            <a:r>
              <a:rPr lang="en-US" sz="3200" dirty="0" smtClean="0">
                <a:solidFill>
                  <a:srgbClr val="C00000"/>
                </a:solidFill>
                <a:latin typeface="华文新魏" panose="02010800040101010101" pitchFamily="2" charset="-122"/>
                <a:ea typeface="华文新魏" panose="02010800040101010101" pitchFamily="2" charset="-122"/>
              </a:rPr>
              <a:t>4</a:t>
            </a:r>
            <a:r>
              <a:rPr lang="zh-CN" altLang="en-US" sz="3200" dirty="0" smtClean="0">
                <a:solidFill>
                  <a:srgbClr val="C00000"/>
                </a:solidFill>
                <a:latin typeface="华文新魏" panose="02010800040101010101" pitchFamily="2" charset="-122"/>
                <a:ea typeface="华文新魏" panose="02010800040101010101" pitchFamily="2" charset="-122"/>
              </a:rPr>
              <a:t>世纪</a:t>
            </a:r>
            <a:r>
              <a:rPr lang="zh-CN" altLang="en-US" sz="3200" dirty="0" smtClean="0">
                <a:latin typeface="华文新魏" panose="02010800040101010101" pitchFamily="2" charset="-122"/>
                <a:ea typeface="华文新魏" panose="02010800040101010101" pitchFamily="2" charset="-122"/>
              </a:rPr>
              <a:t>，希腊北部边陲的</a:t>
            </a:r>
            <a:r>
              <a:rPr lang="zh-CN" altLang="en-US" sz="3200" dirty="0" smtClean="0">
                <a:solidFill>
                  <a:srgbClr val="C00000"/>
                </a:solidFill>
                <a:latin typeface="华文新魏" panose="02010800040101010101" pitchFamily="2" charset="-122"/>
                <a:ea typeface="华文新魏" panose="02010800040101010101" pitchFamily="2" charset="-122"/>
              </a:rPr>
              <a:t>马其顿</a:t>
            </a:r>
            <a:r>
              <a:rPr lang="zh-CN" altLang="en-US" sz="3200" dirty="0" smtClean="0">
                <a:latin typeface="华文新魏" panose="02010800040101010101" pitchFamily="2" charset="-122"/>
                <a:ea typeface="华文新魏" panose="02010800040101010101" pitchFamily="2" charset="-122"/>
              </a:rPr>
              <a:t>成为军事强国。</a:t>
            </a:r>
            <a:endParaRPr lang="zh-CN" altLang="en-US" sz="3200" dirty="0">
              <a:latin typeface="华文新魏" panose="02010800040101010101" pitchFamily="2" charset="-122"/>
              <a:ea typeface="华文新魏" panose="02010800040101010101" pitchFamily="2" charset="-122"/>
            </a:endParaRPr>
          </a:p>
        </p:txBody>
      </p:sp>
      <p:sp>
        <p:nvSpPr>
          <p:cNvPr id="97" name="矩形 96"/>
          <p:cNvSpPr/>
          <p:nvPr/>
        </p:nvSpPr>
        <p:spPr>
          <a:xfrm>
            <a:off x="6761169" y="2302986"/>
            <a:ext cx="4000528" cy="4154984"/>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公元前</a:t>
            </a:r>
            <a:r>
              <a:rPr lang="en-US" sz="2400" dirty="0" smtClean="0">
                <a:latin typeface="华文新魏" panose="02010800040101010101" pitchFamily="2" charset="-122"/>
                <a:ea typeface="华文新魏" panose="02010800040101010101" pitchFamily="2" charset="-122"/>
              </a:rPr>
              <a:t>4</a:t>
            </a:r>
            <a:r>
              <a:rPr lang="zh-CN" altLang="en-US" sz="2400" dirty="0" smtClean="0">
                <a:latin typeface="华文新魏" panose="02010800040101010101" pitchFamily="2" charset="-122"/>
                <a:ea typeface="华文新魏" panose="02010800040101010101" pitchFamily="2" charset="-122"/>
              </a:rPr>
              <a:t>世纪，马其顿一跃而成为希腊北部重要国家。经过战争，希腊各邦被迫承认马其顿的霸主地位。公元前</a:t>
            </a:r>
            <a:r>
              <a:rPr lang="en-US" sz="2400" dirty="0" smtClean="0">
                <a:latin typeface="华文新魏" panose="02010800040101010101" pitchFamily="2" charset="-122"/>
                <a:ea typeface="华文新魏" panose="02010800040101010101" pitchFamily="2" charset="-122"/>
              </a:rPr>
              <a:t>336</a:t>
            </a:r>
            <a:r>
              <a:rPr lang="zh-CN" altLang="en-US" sz="2400" dirty="0" smtClean="0">
                <a:latin typeface="华文新魏" panose="02010800040101010101" pitchFamily="2" charset="-122"/>
                <a:ea typeface="华文新魏" panose="02010800040101010101" pitchFamily="2" charset="-122"/>
              </a:rPr>
              <a:t>年，马其顿国王腓力二世被波斯刺客杀死，其儿子亚历山大，年仅</a:t>
            </a:r>
            <a:r>
              <a:rPr lang="en-US" sz="2400" dirty="0" smtClean="0">
                <a:latin typeface="华文新魏" panose="02010800040101010101" pitchFamily="2" charset="-122"/>
                <a:ea typeface="华文新魏" panose="02010800040101010101" pitchFamily="2" charset="-122"/>
              </a:rPr>
              <a:t>20</a:t>
            </a:r>
            <a:r>
              <a:rPr lang="zh-CN" altLang="en-US" sz="2400" dirty="0" smtClean="0">
                <a:latin typeface="华文新魏" panose="02010800040101010101" pitchFamily="2" charset="-122"/>
                <a:ea typeface="华文新魏" panose="02010800040101010101" pitchFamily="2" charset="-122"/>
              </a:rPr>
              <a:t>岁就继位了，并以权</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谋和武力镇压</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了希腊人反马</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其顿运动。</a:t>
            </a:r>
            <a:endParaRPr lang="zh-CN" altLang="en-US" sz="2400" dirty="0">
              <a:latin typeface="华文新魏" panose="02010800040101010101" pitchFamily="2" charset="-122"/>
              <a:ea typeface="华文新魏" panose="02010800040101010101" pitchFamily="2" charset="-122"/>
            </a:endParaRPr>
          </a:p>
        </p:txBody>
      </p:sp>
      <p:pic>
        <p:nvPicPr>
          <p:cNvPr id="62" name="图片 61"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63" name="图片 62"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4" name="矩形 63"/>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65" name="组合 23"/>
          <p:cNvGrpSpPr/>
          <p:nvPr/>
        </p:nvGrpSpPr>
        <p:grpSpPr>
          <a:xfrm flipH="1">
            <a:off x="8261367" y="-12408"/>
            <a:ext cx="2750820" cy="740098"/>
            <a:chOff x="0" y="-2"/>
            <a:chExt cx="1377891" cy="634701"/>
          </a:xfrm>
          <a:solidFill>
            <a:schemeClr val="bg2">
              <a:lumMod val="90000"/>
            </a:schemeClr>
          </a:solidFill>
        </p:grpSpPr>
        <p:sp>
          <p:nvSpPr>
            <p:cNvPr id="66" name="直角三角形 6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8" name="直接连接符 67"/>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9"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70" name="组合 66"/>
          <p:cNvGrpSpPr/>
          <p:nvPr/>
        </p:nvGrpSpPr>
        <p:grpSpPr>
          <a:xfrm flipH="1">
            <a:off x="8776673" y="-12408"/>
            <a:ext cx="2750820" cy="740098"/>
            <a:chOff x="0" y="-2"/>
            <a:chExt cx="1377891" cy="634701"/>
          </a:xfrm>
          <a:solidFill>
            <a:schemeClr val="bg2">
              <a:lumMod val="90000"/>
            </a:schemeClr>
          </a:solidFill>
        </p:grpSpPr>
        <p:sp>
          <p:nvSpPr>
            <p:cNvPr id="71" name="直角三角形 7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2" name="矩形 7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73" name="图片 72"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74"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5"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76" name="图片 75"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45" name="圆角矩形 44"/>
          <p:cNvSpPr/>
          <p:nvPr/>
        </p:nvSpPr>
        <p:spPr>
          <a:xfrm>
            <a:off x="760377" y="2171690"/>
            <a:ext cx="10001320" cy="4572032"/>
          </a:xfrm>
          <a:prstGeom prst="roundRect">
            <a:avLst>
              <a:gd name="adj" fmla="val 4239"/>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
          <p:cNvSpPr txBox="1"/>
          <p:nvPr/>
        </p:nvSpPr>
        <p:spPr>
          <a:xfrm>
            <a:off x="474625" y="3453363"/>
            <a:ext cx="571504" cy="2290227"/>
          </a:xfrm>
          <a:prstGeom prst="roundRect">
            <a:avLst/>
          </a:prstGeom>
          <a:solidFill>
            <a:srgbClr val="996600"/>
          </a:solid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马其顿崛起</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7" name="图片 46" descr="t01ed86c36632192f25.jpg"/>
          <p:cNvPicPr>
            <a:picLocks noChangeAspect="1"/>
          </p:cNvPicPr>
          <p:nvPr/>
        </p:nvPicPr>
        <p:blipFill>
          <a:blip r:embed="rId7">
            <a:clrChange>
              <a:clrFrom>
                <a:srgbClr val="FFFFFF"/>
              </a:clrFrom>
              <a:clrTo>
                <a:srgbClr val="FFFFFF">
                  <a:alpha val="0"/>
                </a:srgbClr>
              </a:clrTo>
            </a:clrChange>
          </a:blip>
          <a:stretch>
            <a:fillRect/>
          </a:stretch>
        </p:blipFill>
        <p:spPr>
          <a:xfrm>
            <a:off x="8761433" y="4870190"/>
            <a:ext cx="2000264" cy="1804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descr="t01fc1392940a0aba1e.jpg"/>
          <p:cNvPicPr>
            <a:picLocks noChangeAspect="1"/>
          </p:cNvPicPr>
          <p:nvPr/>
        </p:nvPicPr>
        <p:blipFill>
          <a:blip r:embed="rId1"/>
          <a:stretch>
            <a:fillRect/>
          </a:stretch>
        </p:blipFill>
        <p:spPr>
          <a:xfrm>
            <a:off x="6510756" y="671492"/>
            <a:ext cx="5011320" cy="6529408"/>
          </a:xfrm>
          <a:prstGeom prst="rect">
            <a:avLst/>
          </a:prstGeom>
          <a:ln>
            <a:noFill/>
          </a:ln>
          <a:effectLst>
            <a:outerShdw blurRad="190500" algn="tl" rotWithShape="0">
              <a:srgbClr val="000000">
                <a:alpha val="70000"/>
              </a:srgbClr>
            </a:outerShdw>
          </a:effectLst>
        </p:spPr>
      </p:pic>
      <p:pic>
        <p:nvPicPr>
          <p:cNvPr id="32" name="图片 31" descr="144856207.jpg"/>
          <p:cNvPicPr>
            <a:picLocks noChangeAspect="1"/>
          </p:cNvPicPr>
          <p:nvPr/>
        </p:nvPicPr>
        <p:blipFill>
          <a:blip r:embed="rId2" cstate="print"/>
          <a:srcRect l="11484" t="-2998" r="4297"/>
          <a:stretch>
            <a:fillRect/>
          </a:stretch>
        </p:blipFill>
        <p:spPr>
          <a:xfrm>
            <a:off x="331749" y="2468154"/>
            <a:ext cx="3537512" cy="2981117"/>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9" name="矩形 28"/>
          <p:cNvSpPr/>
          <p:nvPr/>
        </p:nvSpPr>
        <p:spPr>
          <a:xfrm>
            <a:off x="260311" y="5502433"/>
            <a:ext cx="6143668" cy="1323439"/>
          </a:xfrm>
          <a:prstGeom prst="rect">
            <a:avLst/>
          </a:prstGeom>
        </p:spPr>
        <p:txBody>
          <a:bodyPr wrap="square">
            <a:spAutoFit/>
          </a:bodyPr>
          <a:lstStyle/>
          <a:p>
            <a:r>
              <a:rPr lang="zh-CN" altLang="en-US" sz="2000" dirty="0" smtClean="0">
                <a:latin typeface="华文新魏" panose="02010800040101010101" pitchFamily="2" charset="-122"/>
                <a:ea typeface="华文新魏" panose="02010800040101010101" pitchFamily="2" charset="-122"/>
              </a:rPr>
              <a:t>亚历山大大帝，世界古代史上著名军事家和政治家。</a:t>
            </a:r>
            <a:r>
              <a:rPr lang="zh-CN" altLang="zh-CN" sz="2000" noProof="1" smtClean="0">
                <a:latin typeface="华文新魏" panose="02010800040101010101" pitchFamily="2" charset="-122"/>
                <a:ea typeface="华文新魏" panose="02010800040101010101" pitchFamily="2" charset="-122"/>
              </a:rPr>
              <a:t>16</a:t>
            </a:r>
            <a:r>
              <a:rPr lang="zh-CN" altLang="en-US" sz="2000" noProof="1" smtClean="0">
                <a:latin typeface="华文新魏" panose="02010800040101010101" pitchFamily="2" charset="-122"/>
                <a:ea typeface="华文新魏" panose="02010800040101010101" pitchFamily="2" charset="-122"/>
              </a:rPr>
              <a:t>岁随父征战，</a:t>
            </a:r>
            <a:r>
              <a:rPr lang="zh-CN" altLang="zh-CN" sz="2000" noProof="1" smtClean="0">
                <a:latin typeface="华文新魏" panose="02010800040101010101" pitchFamily="2" charset="-122"/>
                <a:ea typeface="华文新魏" panose="02010800040101010101" pitchFamily="2" charset="-122"/>
              </a:rPr>
              <a:t>18</a:t>
            </a:r>
            <a:r>
              <a:rPr lang="zh-CN" altLang="en-US" sz="2000" noProof="1" smtClean="0">
                <a:latin typeface="华文新魏" panose="02010800040101010101" pitchFamily="2" charset="-122"/>
                <a:ea typeface="华文新魏" panose="02010800040101010101" pitchFamily="2" charset="-122"/>
              </a:rPr>
              <a:t>岁指挥军队击败希腊联军。</a:t>
            </a:r>
            <a:r>
              <a:rPr lang="zh-CN" altLang="zh-CN" sz="2000" noProof="1" smtClean="0">
                <a:latin typeface="华文新魏" panose="02010800040101010101" pitchFamily="2" charset="-122"/>
                <a:ea typeface="华文新魏" panose="02010800040101010101" pitchFamily="2" charset="-122"/>
              </a:rPr>
              <a:t>20</a:t>
            </a:r>
            <a:r>
              <a:rPr lang="zh-CN" altLang="en-US" sz="2000" noProof="1" smtClean="0">
                <a:latin typeface="华文新魏" panose="02010800040101010101" pitchFamily="2" charset="-122"/>
                <a:ea typeface="华文新魏" panose="02010800040101010101" pitchFamily="2" charset="-122"/>
              </a:rPr>
              <a:t>岁组织东侵。亚历山大</a:t>
            </a:r>
            <a:r>
              <a:rPr lang="zh-CN" altLang="en-US" sz="2000" dirty="0" smtClean="0">
                <a:latin typeface="华文新魏" panose="02010800040101010101" pitchFamily="2" charset="-122"/>
                <a:ea typeface="华文新魏" panose="02010800040101010101" pitchFamily="2" charset="-122"/>
              </a:rPr>
              <a:t>以其雄才大略，先后统一希腊全境，进而横扫中东地区，占领埃及全境，荡平波斯帝国。</a:t>
            </a:r>
            <a:endParaRPr lang="zh-CN" altLang="en-US" sz="2000" dirty="0">
              <a:latin typeface="华文新魏" panose="02010800040101010101" pitchFamily="2" charset="-122"/>
              <a:ea typeface="华文新魏" panose="02010800040101010101" pitchFamily="2" charset="-122"/>
            </a:endParaRPr>
          </a:p>
        </p:txBody>
      </p:sp>
      <p:sp>
        <p:nvSpPr>
          <p:cNvPr id="31" name="矩形 30"/>
          <p:cNvSpPr/>
          <p:nvPr/>
        </p:nvSpPr>
        <p:spPr>
          <a:xfrm>
            <a:off x="331749" y="4566115"/>
            <a:ext cx="3392275" cy="830997"/>
          </a:xfrm>
          <a:prstGeom prst="rect">
            <a:avLst/>
          </a:prstGeom>
          <a:solidFill>
            <a:srgbClr val="953735">
              <a:alpha val="63922"/>
            </a:srgbClr>
          </a:solidFill>
        </p:spPr>
        <p:txBody>
          <a:bodyPr wrap="none">
            <a:spAutoFit/>
          </a:bodyPr>
          <a:lstStyle/>
          <a:p>
            <a:pPr algn="ctr"/>
            <a:r>
              <a:rPr lang="zh-CN" altLang="en-US" sz="2400" dirty="0" smtClean="0">
                <a:solidFill>
                  <a:schemeClr val="bg1"/>
                </a:solidFill>
                <a:latin typeface="华文新魏" panose="02010800040101010101" pitchFamily="2" charset="-122"/>
                <a:ea typeface="华文新魏" panose="02010800040101010101" pitchFamily="2" charset="-122"/>
              </a:rPr>
              <a:t>亚历山大</a:t>
            </a:r>
            <a:endParaRPr lang="en-US" altLang="zh-CN" sz="2400" dirty="0" smtClean="0">
              <a:solidFill>
                <a:schemeClr val="bg1"/>
              </a:solidFill>
              <a:latin typeface="华文新魏" panose="02010800040101010101" pitchFamily="2" charset="-122"/>
              <a:ea typeface="华文新魏" panose="02010800040101010101" pitchFamily="2" charset="-122"/>
            </a:endParaRPr>
          </a:p>
          <a:p>
            <a:pPr algn="ctr"/>
            <a:r>
              <a:rPr lang="en-US" altLang="zh-CN" sz="2400" dirty="0" smtClean="0">
                <a:solidFill>
                  <a:schemeClr val="bg1"/>
                </a:solidFill>
                <a:latin typeface="华文新魏" panose="02010800040101010101" pitchFamily="2" charset="-122"/>
                <a:ea typeface="华文新魏" panose="02010800040101010101" pitchFamily="2" charset="-122"/>
              </a:rPr>
              <a:t>(</a:t>
            </a:r>
            <a:r>
              <a:rPr lang="zh-CN" altLang="en-US" sz="2400" dirty="0" smtClean="0">
                <a:solidFill>
                  <a:schemeClr val="bg1"/>
                </a:solidFill>
                <a:latin typeface="华文新魏" panose="02010800040101010101" pitchFamily="2" charset="-122"/>
                <a:ea typeface="华文新魏" panose="02010800040101010101" pitchFamily="2" charset="-122"/>
              </a:rPr>
              <a:t>公元前</a:t>
            </a:r>
            <a:r>
              <a:rPr lang="en-US" altLang="zh-CN" sz="2400" dirty="0" smtClean="0">
                <a:solidFill>
                  <a:schemeClr val="bg1"/>
                </a:solidFill>
                <a:latin typeface="华文新魏" panose="02010800040101010101" pitchFamily="2" charset="-122"/>
                <a:ea typeface="华文新魏" panose="02010800040101010101" pitchFamily="2" charset="-122"/>
              </a:rPr>
              <a:t>356</a:t>
            </a:r>
            <a:r>
              <a:rPr lang="zh-CN" altLang="en-US" sz="2400" dirty="0" smtClean="0">
                <a:solidFill>
                  <a:schemeClr val="bg1"/>
                </a:solidFill>
                <a:latin typeface="华文新魏" panose="02010800040101010101" pitchFamily="2" charset="-122"/>
                <a:ea typeface="华文新魏" panose="02010800040101010101" pitchFamily="2" charset="-122"/>
              </a:rPr>
              <a:t>年</a:t>
            </a:r>
            <a:r>
              <a:rPr lang="en-US" altLang="zh-CN" sz="2400" dirty="0" smtClean="0">
                <a:solidFill>
                  <a:schemeClr val="bg1"/>
                </a:solidFill>
                <a:latin typeface="华文新魏" panose="02010800040101010101" pitchFamily="2" charset="-122"/>
                <a:ea typeface="华文新魏" panose="02010800040101010101" pitchFamily="2" charset="-122"/>
              </a:rPr>
              <a:t>-</a:t>
            </a:r>
            <a:r>
              <a:rPr lang="zh-CN" altLang="en-US" sz="2400" dirty="0" smtClean="0">
                <a:solidFill>
                  <a:schemeClr val="bg1"/>
                </a:solidFill>
                <a:latin typeface="华文新魏" panose="02010800040101010101" pitchFamily="2" charset="-122"/>
                <a:ea typeface="华文新魏" panose="02010800040101010101" pitchFamily="2" charset="-122"/>
              </a:rPr>
              <a:t>前</a:t>
            </a:r>
            <a:r>
              <a:rPr lang="en-US" altLang="zh-CN" sz="2400" dirty="0" smtClean="0">
                <a:solidFill>
                  <a:schemeClr val="bg1"/>
                </a:solidFill>
                <a:latin typeface="华文新魏" panose="02010800040101010101" pitchFamily="2" charset="-122"/>
                <a:ea typeface="华文新魏" panose="02010800040101010101" pitchFamily="2" charset="-122"/>
              </a:rPr>
              <a:t>323</a:t>
            </a:r>
            <a:r>
              <a:rPr lang="zh-CN" altLang="en-US" sz="2400" dirty="0" smtClean="0">
                <a:solidFill>
                  <a:schemeClr val="bg1"/>
                </a:solidFill>
                <a:latin typeface="华文新魏" panose="02010800040101010101" pitchFamily="2" charset="-122"/>
                <a:ea typeface="华文新魏" panose="02010800040101010101" pitchFamily="2" charset="-122"/>
              </a:rPr>
              <a:t>年</a:t>
            </a:r>
            <a:r>
              <a:rPr lang="en-US" altLang="zh-CN" sz="2400" dirty="0" smtClean="0">
                <a:solidFill>
                  <a:schemeClr val="bg1"/>
                </a:solidFill>
                <a:latin typeface="华文新魏" panose="02010800040101010101" pitchFamily="2" charset="-122"/>
                <a:ea typeface="华文新魏" panose="02010800040101010101" pitchFamily="2" charset="-122"/>
              </a:rPr>
              <a:t>)</a:t>
            </a:r>
            <a:endParaRPr lang="zh-CN" altLang="en-US" sz="2400" dirty="0">
              <a:solidFill>
                <a:schemeClr val="bg1"/>
              </a:solidFill>
              <a:latin typeface="华文新魏" panose="02010800040101010101" pitchFamily="2" charset="-122"/>
              <a:ea typeface="华文新魏" panose="02010800040101010101" pitchFamily="2" charset="-122"/>
            </a:endParaRPr>
          </a:p>
        </p:txBody>
      </p:sp>
      <p:sp>
        <p:nvSpPr>
          <p:cNvPr id="28" name="圆角矩形 27"/>
          <p:cNvSpPr/>
          <p:nvPr/>
        </p:nvSpPr>
        <p:spPr>
          <a:xfrm>
            <a:off x="117435" y="885806"/>
            <a:ext cx="192882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t01bee137dc8a588c9c.jpg"/>
          <p:cNvPicPr>
            <a:picLocks noChangeAspect="1"/>
          </p:cNvPicPr>
          <p:nvPr/>
        </p:nvPicPr>
        <p:blipFill>
          <a:blip r:embed="rId3"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35" name="矩形 34"/>
          <p:cNvSpPr/>
          <p:nvPr/>
        </p:nvSpPr>
        <p:spPr>
          <a:xfrm>
            <a:off x="863062" y="957244"/>
            <a:ext cx="2611959" cy="58477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背景</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62" name="图片 61" descr="t018d16e110143ea110.jpg"/>
          <p:cNvPicPr>
            <a:picLocks noChangeAspect="1"/>
          </p:cNvPicPr>
          <p:nvPr/>
        </p:nvPicPr>
        <p:blipFill>
          <a:blip r:embed="rId4"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64" name="图片 63" descr="624f9a79jw1eelyzwvu5xj20b408t75j.jpg"/>
          <p:cNvPicPr>
            <a:picLocks noChangeAspect="1"/>
          </p:cNvPicPr>
          <p:nvPr/>
        </p:nvPicPr>
        <p:blipFill>
          <a:blip r:embed="rId5"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9" name="矩形 68"/>
          <p:cNvSpPr/>
          <p:nvPr/>
        </p:nvSpPr>
        <p:spPr>
          <a:xfrm>
            <a:off x="0" y="0"/>
            <a:ext cx="10776937" cy="704850"/>
          </a:xfrm>
          <a:prstGeom prst="rect">
            <a:avLst/>
          </a:prstGeom>
          <a:blipFill>
            <a:blip r:embed="rId6"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70" name="组合 23"/>
          <p:cNvGrpSpPr/>
          <p:nvPr/>
        </p:nvGrpSpPr>
        <p:grpSpPr>
          <a:xfrm flipH="1">
            <a:off x="8261367" y="-12408"/>
            <a:ext cx="2750820" cy="740098"/>
            <a:chOff x="0" y="-2"/>
            <a:chExt cx="1377891" cy="634701"/>
          </a:xfrm>
          <a:solidFill>
            <a:schemeClr val="bg2">
              <a:lumMod val="90000"/>
            </a:schemeClr>
          </a:solidFill>
        </p:grpSpPr>
        <p:sp>
          <p:nvSpPr>
            <p:cNvPr id="71" name="直角三角形 7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2" name="矩形 7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73" name="直接连接符 72"/>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74"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75" name="组合 66"/>
          <p:cNvGrpSpPr/>
          <p:nvPr/>
        </p:nvGrpSpPr>
        <p:grpSpPr>
          <a:xfrm flipH="1">
            <a:off x="8776673" y="-12408"/>
            <a:ext cx="2750820" cy="740098"/>
            <a:chOff x="0" y="-2"/>
            <a:chExt cx="1377891" cy="634701"/>
          </a:xfrm>
          <a:solidFill>
            <a:schemeClr val="bg2">
              <a:lumMod val="90000"/>
            </a:schemeClr>
          </a:solidFill>
        </p:grpSpPr>
        <p:sp>
          <p:nvSpPr>
            <p:cNvPr id="76" name="直角三角形 7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77" name="矩形 7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78" name="图片 77" descr="624f9a79jw1eelyzwvu5xj20b408t75j.jpg"/>
          <p:cNvPicPr>
            <a:picLocks noChangeAspect="1"/>
          </p:cNvPicPr>
          <p:nvPr/>
        </p:nvPicPr>
        <p:blipFill>
          <a:blip r:embed="rId5"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79"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0"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81" name="图片 80" descr="QQ截图20200208112757.png"/>
          <p:cNvPicPr>
            <a:picLocks noChangeAspect="1"/>
          </p:cNvPicPr>
          <p:nvPr/>
        </p:nvPicPr>
        <p:blipFill>
          <a:blip r:embed="rId7" cstate="print"/>
          <a:srcRect l="9616" t="5833" r="5801" b="5841"/>
          <a:stretch>
            <a:fillRect/>
          </a:stretch>
        </p:blipFill>
        <p:spPr>
          <a:xfrm>
            <a:off x="144413" y="90901"/>
            <a:ext cx="576064" cy="555116"/>
          </a:xfrm>
          <a:prstGeom prst="ellipse">
            <a:avLst/>
          </a:prstGeom>
        </p:spPr>
      </p:pic>
      <p:sp>
        <p:nvSpPr>
          <p:cNvPr id="44" name="圆角矩形 43"/>
          <p:cNvSpPr/>
          <p:nvPr/>
        </p:nvSpPr>
        <p:spPr>
          <a:xfrm>
            <a:off x="188873" y="2039526"/>
            <a:ext cx="6143668" cy="4886334"/>
          </a:xfrm>
          <a:prstGeom prst="roundRect">
            <a:avLst>
              <a:gd name="adj" fmla="val 4239"/>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
          <p:cNvSpPr txBox="1"/>
          <p:nvPr/>
        </p:nvSpPr>
        <p:spPr>
          <a:xfrm>
            <a:off x="903253" y="1814500"/>
            <a:ext cx="4643470" cy="510778"/>
          </a:xfrm>
          <a:prstGeom prst="roundRect">
            <a:avLst/>
          </a:prstGeom>
          <a:solidFill>
            <a:srgbClr val="996600"/>
          </a:solid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世界的征服者</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亚历山大大帝</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3" name="图片 62" descr="1.jpg"/>
          <p:cNvPicPr>
            <a:picLocks noChangeAspect="1"/>
          </p:cNvPicPr>
          <p:nvPr/>
        </p:nvPicPr>
        <p:blipFill>
          <a:blip r:embed="rId8" cstate="print"/>
          <a:srcRect l="30312" r="31250"/>
          <a:stretch>
            <a:fillRect/>
          </a:stretch>
        </p:blipFill>
        <p:spPr>
          <a:xfrm>
            <a:off x="7046921" y="1385872"/>
            <a:ext cx="3643338" cy="5529146"/>
          </a:xfrm>
          <a:prstGeom prst="rect">
            <a:avLst/>
          </a:prstGeom>
          <a:ln>
            <a:noFill/>
          </a:ln>
          <a:effectLst>
            <a:outerShdw blurRad="292100" dist="139700" dir="2700000" algn="tl" rotWithShape="0">
              <a:srgbClr val="333333">
                <a:alpha val="65000"/>
              </a:srgbClr>
            </a:outerShdw>
          </a:effectLst>
        </p:spPr>
      </p:pic>
      <p:pic>
        <p:nvPicPr>
          <p:cNvPr id="49" name="图片 48" descr="b0a692e3dfbaac37e20f8a5d9fe8ea4f8fae725d.jpg"/>
          <p:cNvPicPr>
            <a:picLocks noChangeAspect="1"/>
          </p:cNvPicPr>
          <p:nvPr/>
        </p:nvPicPr>
        <p:blipFill>
          <a:blip r:embed="rId9" cstate="print"/>
          <a:srcRect t="12646"/>
          <a:stretch>
            <a:fillRect/>
          </a:stretch>
        </p:blipFill>
        <p:spPr>
          <a:xfrm>
            <a:off x="3975087" y="2539592"/>
            <a:ext cx="2236414" cy="29289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243" t="2241" r="1691" b="1558"/>
          <a:stretch>
            <a:fillRect/>
          </a:stretch>
        </p:blipFill>
        <p:spPr>
          <a:xfrm>
            <a:off x="0" y="0"/>
            <a:ext cx="11522075" cy="7200900"/>
          </a:xfrm>
          <a:prstGeom prst="rect">
            <a:avLst/>
          </a:prstGeom>
        </p:spPr>
      </p:pic>
      <p:pic>
        <p:nvPicPr>
          <p:cNvPr id="33" name="图片 32" descr="QQ截图20180117155013.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0"/>
            <a:ext cx="4382483" cy="7200900"/>
          </a:xfrm>
          <a:prstGeom prst="rect">
            <a:avLst/>
          </a:prstGeom>
        </p:spPr>
      </p:pic>
      <p:pic>
        <p:nvPicPr>
          <p:cNvPr id="20" name="图片 19" descr="t016063a56b289b8fe0.jpg"/>
          <p:cNvPicPr>
            <a:picLocks noChangeAspect="1"/>
          </p:cNvPicPr>
          <p:nvPr/>
        </p:nvPicPr>
        <p:blipFill>
          <a:blip r:embed="rId3" cstate="print">
            <a:duotone>
              <a:schemeClr val="bg2">
                <a:shade val="45000"/>
                <a:satMod val="135000"/>
              </a:schemeClr>
              <a:prstClr val="white"/>
            </a:duotone>
            <a:lum bright="-30000"/>
          </a:blip>
          <a:srcRect b="33267"/>
          <a:stretch>
            <a:fillRect/>
          </a:stretch>
        </p:blipFill>
        <p:spPr>
          <a:xfrm>
            <a:off x="546063" y="385739"/>
            <a:ext cx="10715700" cy="4714909"/>
          </a:xfrm>
          <a:prstGeom prst="roundRect">
            <a:avLst>
              <a:gd name="adj" fmla="val 9556"/>
            </a:avLst>
          </a:prstGeom>
        </p:spPr>
      </p:pic>
      <p:cxnSp>
        <p:nvCxnSpPr>
          <p:cNvPr id="3" name="直接连接符 2"/>
          <p:cNvCxnSpPr/>
          <p:nvPr/>
        </p:nvCxnSpPr>
        <p:spPr>
          <a:xfrm>
            <a:off x="688939" y="1417452"/>
            <a:ext cx="9501254" cy="1588"/>
          </a:xfrm>
          <a:prstGeom prst="line">
            <a:avLst/>
          </a:prstGeom>
          <a:ln w="57150">
            <a:solidFill>
              <a:srgbClr val="760000"/>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a:xfrm>
            <a:off x="659477" y="704660"/>
            <a:ext cx="3744238" cy="642942"/>
            <a:chOff x="3853815" y="1936053"/>
            <a:chExt cx="3744238" cy="1256352"/>
          </a:xfrm>
          <a:solidFill>
            <a:schemeClr val="accent2">
              <a:lumMod val="50000"/>
            </a:schemeClr>
          </a:solidFill>
        </p:grpSpPr>
        <p:sp>
          <p:nvSpPr>
            <p:cNvPr id="5" name="TextBox 4"/>
            <p:cNvSpPr txBox="1"/>
            <p:nvPr/>
          </p:nvSpPr>
          <p:spPr>
            <a:xfrm>
              <a:off x="3853815" y="1936053"/>
              <a:ext cx="3650654" cy="1256352"/>
            </a:xfrm>
            <a:custGeom>
              <a:avLst/>
              <a:gdLst>
                <a:gd name="connsiteX0" fmla="*/ 0 w 3638754"/>
                <a:gd name="connsiteY0" fmla="*/ 0 h 1247943"/>
                <a:gd name="connsiteX1" fmla="*/ 3638754 w 3638754"/>
                <a:gd name="connsiteY1" fmla="*/ 0 h 1247943"/>
                <a:gd name="connsiteX2" fmla="*/ 3638754 w 3638754"/>
                <a:gd name="connsiteY2" fmla="*/ 1247943 h 1247943"/>
                <a:gd name="connsiteX3" fmla="*/ 0 w 3638754"/>
                <a:gd name="connsiteY3" fmla="*/ 1247943 h 1247943"/>
                <a:gd name="connsiteX4" fmla="*/ 0 w 3638754"/>
                <a:gd name="connsiteY4" fmla="*/ 0 h 1247943"/>
                <a:gd name="connsiteX0-1" fmla="*/ 0 w 3638754"/>
                <a:gd name="connsiteY0-2" fmla="*/ 8409 h 1256352"/>
                <a:gd name="connsiteX1-3" fmla="*/ 111925 w 3638754"/>
                <a:gd name="connsiteY1-4" fmla="*/ 0 h 1256352"/>
                <a:gd name="connsiteX2-5" fmla="*/ 3638754 w 3638754"/>
                <a:gd name="connsiteY2-6" fmla="*/ 8409 h 1256352"/>
                <a:gd name="connsiteX3-7" fmla="*/ 3638754 w 3638754"/>
                <a:gd name="connsiteY3-8" fmla="*/ 1256352 h 1256352"/>
                <a:gd name="connsiteX4-9" fmla="*/ 0 w 3638754"/>
                <a:gd name="connsiteY4-10" fmla="*/ 1256352 h 1256352"/>
                <a:gd name="connsiteX5" fmla="*/ 0 w 3638754"/>
                <a:gd name="connsiteY5" fmla="*/ 8409 h 1256352"/>
                <a:gd name="connsiteX0-11" fmla="*/ 11900 w 3650654"/>
                <a:gd name="connsiteY0-12" fmla="*/ 8409 h 1256352"/>
                <a:gd name="connsiteX1-13" fmla="*/ 123825 w 3650654"/>
                <a:gd name="connsiteY1-14" fmla="*/ 0 h 1256352"/>
                <a:gd name="connsiteX2-15" fmla="*/ 3650654 w 3650654"/>
                <a:gd name="connsiteY2-16" fmla="*/ 8409 h 1256352"/>
                <a:gd name="connsiteX3-17" fmla="*/ 3650654 w 3650654"/>
                <a:gd name="connsiteY3-18" fmla="*/ 1256352 h 1256352"/>
                <a:gd name="connsiteX4-19" fmla="*/ 11900 w 3650654"/>
                <a:gd name="connsiteY4-20" fmla="*/ 1256352 h 1256352"/>
                <a:gd name="connsiteX5-21" fmla="*/ 0 w 3650654"/>
                <a:gd name="connsiteY5-22" fmla="*/ 76200 h 1256352"/>
                <a:gd name="connsiteX6" fmla="*/ 11900 w 3650654"/>
                <a:gd name="connsiteY6" fmla="*/ 8409 h 1256352"/>
                <a:gd name="connsiteX0-23" fmla="*/ 0 w 3650654"/>
                <a:gd name="connsiteY0-24" fmla="*/ 76200 h 1256352"/>
                <a:gd name="connsiteX1-25" fmla="*/ 123825 w 3650654"/>
                <a:gd name="connsiteY1-26" fmla="*/ 0 h 1256352"/>
                <a:gd name="connsiteX2-27" fmla="*/ 3650654 w 3650654"/>
                <a:gd name="connsiteY2-28" fmla="*/ 8409 h 1256352"/>
                <a:gd name="connsiteX3-29" fmla="*/ 3650654 w 3650654"/>
                <a:gd name="connsiteY3-30" fmla="*/ 1256352 h 1256352"/>
                <a:gd name="connsiteX4-31" fmla="*/ 11900 w 3650654"/>
                <a:gd name="connsiteY4-32" fmla="*/ 1256352 h 1256352"/>
                <a:gd name="connsiteX5-33" fmla="*/ 0 w 3650654"/>
                <a:gd name="connsiteY5-34" fmla="*/ 76200 h 12563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650654" h="1256352">
                  <a:moveTo>
                    <a:pt x="0" y="76200"/>
                  </a:moveTo>
                  <a:lnTo>
                    <a:pt x="123825" y="0"/>
                  </a:lnTo>
                  <a:lnTo>
                    <a:pt x="3650654" y="8409"/>
                  </a:lnTo>
                  <a:lnTo>
                    <a:pt x="3650654" y="1256352"/>
                  </a:lnTo>
                  <a:lnTo>
                    <a:pt x="11900" y="1256352"/>
                  </a:lnTo>
                  <a:lnTo>
                    <a:pt x="0" y="76200"/>
                  </a:lnTo>
                  <a:close/>
                </a:path>
              </a:pathLst>
            </a:custGeom>
            <a:grpFill/>
            <a:ln>
              <a:noFill/>
            </a:ln>
            <a:effectLst>
              <a:outerShdw blurRad="444500" dist="254000" dir="8100000" algn="tr" rotWithShape="0">
                <a:prstClr val="black">
                  <a:alpha val="5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32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sz="11500" dirty="0"/>
            </a:p>
          </p:txBody>
        </p:sp>
        <p:sp>
          <p:nvSpPr>
            <p:cNvPr id="6" name="TextBox 5"/>
            <p:cNvSpPr txBox="1"/>
            <p:nvPr/>
          </p:nvSpPr>
          <p:spPr>
            <a:xfrm>
              <a:off x="3925253" y="2028363"/>
              <a:ext cx="3672800" cy="1022407"/>
            </a:xfrm>
            <a:prstGeom prst="rect">
              <a:avLst/>
            </a:prstGeom>
            <a:noFill/>
            <a:scene3d>
              <a:camera prst="orthographicFront"/>
              <a:lightRig rig="threePt" dir="t"/>
            </a:scene3d>
            <a:sp3d>
              <a:bevelT/>
            </a:sp3d>
          </p:spPr>
          <p:txBody>
            <a:bodyPr wrap="none" rtlCol="0">
              <a:spAutoFit/>
            </a:bodyPr>
            <a:lstStyle/>
            <a:p>
              <a:r>
                <a:rPr lang="zh-CN" altLang="en-US" sz="2800" b="1" spc="600"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人教版九年级上册</a:t>
              </a:r>
              <a:endParaRPr lang="zh-CN" altLang="en-US" sz="2800" b="1" spc="6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29" name="矩形 28"/>
          <p:cNvSpPr/>
          <p:nvPr/>
        </p:nvSpPr>
        <p:spPr>
          <a:xfrm>
            <a:off x="2189137" y="1749556"/>
            <a:ext cx="7215238" cy="707886"/>
          </a:xfrm>
          <a:prstGeom prst="rect">
            <a:avLst/>
          </a:prstGeom>
        </p:spPr>
        <p:txBody>
          <a:bodyPr wrap="square">
            <a:spAutoFit/>
          </a:bodyPr>
          <a:lstStyle/>
          <a:p>
            <a:pPr lvl="0" algn="ctr"/>
            <a:r>
              <a:rPr lang="zh-CN" altLang="en-US" sz="4000" dirty="0" smtClean="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第二单元  古代欧洲文明</a:t>
            </a:r>
            <a:endParaRPr lang="zh-CN" altLang="en-US" sz="4000" dirty="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sp>
        <p:nvSpPr>
          <p:cNvPr id="28" name="文本框 6"/>
          <p:cNvSpPr txBox="1"/>
          <p:nvPr/>
        </p:nvSpPr>
        <p:spPr>
          <a:xfrm>
            <a:off x="2189137" y="2814632"/>
            <a:ext cx="7786742" cy="707886"/>
          </a:xfrm>
          <a:prstGeom prst="rect">
            <a:avLst/>
          </a:prstGeom>
          <a:noFill/>
        </p:spPr>
        <p:txBody>
          <a:bodyPr wrap="square" rtlCol="0">
            <a:spAutoFit/>
          </a:bodyPr>
          <a:lstStyle/>
          <a:p>
            <a:r>
              <a:rPr lang="zh-CN" altLang="en-US" sz="40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第</a:t>
            </a:r>
            <a:r>
              <a:rPr lang="en-US" altLang="zh-CN" sz="40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4</a:t>
            </a:r>
            <a:r>
              <a:rPr lang="zh-CN" altLang="en-US" sz="40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课  希腊城邦和亚历山大帝国</a:t>
            </a:r>
            <a:endParaRPr lang="zh-CN" altLang="en-US" sz="4000" b="1" dirty="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5" name="图片 2"/>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rcRect r="16246"/>
          <a:stretch>
            <a:fillRect/>
          </a:stretch>
        </p:blipFill>
        <p:spPr>
          <a:xfrm>
            <a:off x="841255" y="3814764"/>
            <a:ext cx="10134756" cy="2143140"/>
          </a:xfrm>
          <a:prstGeom prst="rect">
            <a:avLst/>
          </a:prstGeom>
        </p:spPr>
      </p:pic>
      <p:pic>
        <p:nvPicPr>
          <p:cNvPr id="21" name="图片 20" descr="7940a22ff9534a6f9a74334f42c6fedd_th.png"/>
          <p:cNvPicPr>
            <a:picLocks noChangeAspect="1"/>
          </p:cNvPicPr>
          <p:nvPr/>
        </p:nvPicPr>
        <p:blipFill>
          <a:blip r:embed="rId5" cstate="print"/>
          <a:stretch>
            <a:fillRect/>
          </a:stretch>
        </p:blipFill>
        <p:spPr>
          <a:xfrm>
            <a:off x="903253" y="4130996"/>
            <a:ext cx="1928826" cy="14305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图片 21" descr="t01bee137dc8a588c9c.jpg"/>
          <p:cNvPicPr>
            <a:picLocks noChangeAspect="1"/>
          </p:cNvPicPr>
          <p:nvPr/>
        </p:nvPicPr>
        <p:blipFill>
          <a:blip r:embed="rId6" cstate="print"/>
          <a:stretch>
            <a:fillRect/>
          </a:stretch>
        </p:blipFill>
        <p:spPr>
          <a:xfrm>
            <a:off x="2888278" y="4141540"/>
            <a:ext cx="2000263" cy="1459158"/>
          </a:xfrm>
          <a:prstGeom prst="roundRect">
            <a:avLst>
              <a:gd name="adj" fmla="val 7267"/>
            </a:avLst>
          </a:prstGeom>
        </p:spPr>
      </p:pic>
      <p:pic>
        <p:nvPicPr>
          <p:cNvPr id="23" name="图片 22" descr="20110506142323-1015076584.jpg"/>
          <p:cNvPicPr>
            <a:picLocks noChangeAspect="1"/>
          </p:cNvPicPr>
          <p:nvPr/>
        </p:nvPicPr>
        <p:blipFill>
          <a:blip r:embed="rId7" cstate="print"/>
          <a:srcRect t="4827"/>
          <a:stretch>
            <a:fillRect/>
          </a:stretch>
        </p:blipFill>
        <p:spPr>
          <a:xfrm>
            <a:off x="4944739" y="4141474"/>
            <a:ext cx="1959306" cy="1461954"/>
          </a:xfrm>
          <a:prstGeom prst="roundRect">
            <a:avLst>
              <a:gd name="adj" fmla="val 7285"/>
            </a:avLst>
          </a:prstGeom>
        </p:spPr>
      </p:pic>
      <p:pic>
        <p:nvPicPr>
          <p:cNvPr id="26" name="图片 25" descr="view.jpg"/>
          <p:cNvPicPr>
            <a:picLocks noChangeAspect="1"/>
          </p:cNvPicPr>
          <p:nvPr/>
        </p:nvPicPr>
        <p:blipFill>
          <a:blip r:embed="rId8" cstate="print"/>
          <a:srcRect l="1953" t="3125" r="21875" b="14843"/>
          <a:stretch>
            <a:fillRect/>
          </a:stretch>
        </p:blipFill>
        <p:spPr>
          <a:xfrm>
            <a:off x="6934525" y="4156714"/>
            <a:ext cx="2246895" cy="1451840"/>
          </a:xfrm>
          <a:prstGeom prst="roundRect">
            <a:avLst>
              <a:gd name="adj" fmla="val 8663"/>
            </a:avLst>
          </a:prstGeom>
        </p:spPr>
      </p:pic>
      <p:pic>
        <p:nvPicPr>
          <p:cNvPr id="27" name="图片 26" descr="01300000244525125283415393133_s.jpg"/>
          <p:cNvPicPr>
            <a:picLocks noChangeAspect="1"/>
          </p:cNvPicPr>
          <p:nvPr/>
        </p:nvPicPr>
        <p:blipFill>
          <a:blip r:embed="rId9" cstate="print"/>
          <a:srcRect b="26779"/>
          <a:stretch>
            <a:fillRect/>
          </a:stretch>
        </p:blipFill>
        <p:spPr>
          <a:xfrm>
            <a:off x="9215779" y="4156713"/>
            <a:ext cx="1632596" cy="1428761"/>
          </a:xfrm>
          <a:prstGeom prst="roundRect">
            <a:avLst>
              <a:gd name="adj" fmla="val 7067"/>
            </a:avLst>
          </a:prstGeom>
        </p:spPr>
      </p:pic>
      <p:sp>
        <p:nvSpPr>
          <p:cNvPr id="30" name="TextBox 29"/>
          <p:cNvSpPr txBox="1"/>
          <p:nvPr/>
        </p:nvSpPr>
        <p:spPr>
          <a:xfrm>
            <a:off x="7705253" y="660316"/>
            <a:ext cx="2236510" cy="707886"/>
          </a:xfrm>
          <a:prstGeom prst="rect">
            <a:avLst/>
          </a:prstGeom>
          <a:noFill/>
        </p:spPr>
        <p:txBody>
          <a:bodyPr wrap="none" rtlCol="0">
            <a:spAutoFit/>
          </a:bodyPr>
          <a:lstStyle/>
          <a:p>
            <a:r>
              <a:rPr lang="zh-CN" altLang="en-US" sz="40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世界历史</a:t>
            </a:r>
            <a:endParaRPr lang="zh-CN" altLang="en-US" sz="4000" b="1" dirty="0">
              <a:solidFill>
                <a:schemeClr val="bg1"/>
              </a:solidFill>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31" name="图片 30" descr="QQ截图20180117201048.png"/>
          <p:cNvPicPr>
            <a:picLocks noChangeAspect="1"/>
          </p:cNvPicPr>
          <p:nvPr/>
        </p:nvPicPr>
        <p:blipFill>
          <a:blip r:embed="rId10" cstate="print">
            <a:clrChange>
              <a:clrFrom>
                <a:srgbClr val="FFFFFF"/>
              </a:clrFrom>
              <a:clrTo>
                <a:srgbClr val="FFFFFF">
                  <a:alpha val="0"/>
                </a:srgbClr>
              </a:clrTo>
            </a:clrChange>
          </a:blip>
          <a:stretch>
            <a:fillRect/>
          </a:stretch>
        </p:blipFill>
        <p:spPr>
          <a:xfrm>
            <a:off x="10009510" y="498268"/>
            <a:ext cx="1080120" cy="15180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192882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3" y="885806"/>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过程</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28" name="图片 27"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29" name="图片 28"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0" name="矩形 29"/>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1" name="组合 23"/>
          <p:cNvGrpSpPr/>
          <p:nvPr/>
        </p:nvGrpSpPr>
        <p:grpSpPr>
          <a:xfrm flipH="1">
            <a:off x="8261367" y="-12408"/>
            <a:ext cx="2750820" cy="740098"/>
            <a:chOff x="0" y="-2"/>
            <a:chExt cx="1377891" cy="634701"/>
          </a:xfrm>
          <a:solidFill>
            <a:schemeClr val="bg2">
              <a:lumMod val="90000"/>
            </a:schemeClr>
          </a:solidFill>
        </p:grpSpPr>
        <p:sp>
          <p:nvSpPr>
            <p:cNvPr id="32" name="直角三角形 31"/>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3" name="矩形 3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38" name="直接连接符 37"/>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9"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0" name="组合 66"/>
          <p:cNvGrpSpPr/>
          <p:nvPr/>
        </p:nvGrpSpPr>
        <p:grpSpPr>
          <a:xfrm flipH="1">
            <a:off x="8776673" y="-12408"/>
            <a:ext cx="2750820" cy="740098"/>
            <a:chOff x="0" y="-2"/>
            <a:chExt cx="1377891" cy="634701"/>
          </a:xfrm>
          <a:solidFill>
            <a:schemeClr val="bg2">
              <a:lumMod val="90000"/>
            </a:schemeClr>
          </a:solidFill>
        </p:grpSpPr>
        <p:sp>
          <p:nvSpPr>
            <p:cNvPr id="41" name="直角三角形 4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2" name="矩形 4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43" name="图片 42"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4"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54" name="图片 53"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pic>
        <p:nvPicPr>
          <p:cNvPr id="47" name="图片 46" descr="t01cf3e5312f17ec104.jpg"/>
          <p:cNvPicPr>
            <a:picLocks noChangeAspect="1"/>
          </p:cNvPicPr>
          <p:nvPr/>
        </p:nvPicPr>
        <p:blipFill>
          <a:blip r:embed="rId6">
            <a:lum contrast="12000"/>
          </a:blip>
          <a:stretch>
            <a:fillRect/>
          </a:stretch>
        </p:blipFill>
        <p:spPr>
          <a:xfrm>
            <a:off x="1036955" y="1452880"/>
            <a:ext cx="10244455" cy="5791200"/>
          </a:xfrm>
          <a:prstGeom prst="rect">
            <a:avLst/>
          </a:prstGeom>
        </p:spPr>
      </p:pic>
      <p:pic>
        <p:nvPicPr>
          <p:cNvPr id="52" name="图片 51" descr="1563508198187335.jpg"/>
          <p:cNvPicPr>
            <a:picLocks noChangeAspect="1"/>
          </p:cNvPicPr>
          <p:nvPr/>
        </p:nvPicPr>
        <p:blipFill>
          <a:blip r:embed="rId7"/>
          <a:stretch>
            <a:fillRect/>
          </a:stretch>
        </p:blipFill>
        <p:spPr>
          <a:xfrm>
            <a:off x="6913245" y="4351020"/>
            <a:ext cx="4272915" cy="2849880"/>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2"/>
                                        </p:tgtEl>
                                        <p:attrNameLst>
                                          <p:attrName>ppt_x</p:attrName>
                                        </p:attrNameLst>
                                      </p:cBhvr>
                                      <p:tavLst>
                                        <p:tav tm="0">
                                          <p:val>
                                            <p:strVal val="ppt_x"/>
                                          </p:val>
                                        </p:tav>
                                        <p:tav tm="100000">
                                          <p:val>
                                            <p:strVal val="ppt_x"/>
                                          </p:val>
                                        </p:tav>
                                      </p:tavLst>
                                    </p:anim>
                                    <p:anim calcmode="lin" valueType="num">
                                      <p:cBhvr additive="base">
                                        <p:cTn id="13" dur="500"/>
                                        <p:tgtEl>
                                          <p:spTgt spid="52"/>
                                        </p:tgtEl>
                                        <p:attrNameLst>
                                          <p:attrName>ppt_y</p:attrName>
                                        </p:attrNameLst>
                                      </p:cBhvr>
                                      <p:tavLst>
                                        <p:tav tm="0">
                                          <p:val>
                                            <p:strVal val="ppt_y"/>
                                          </p:val>
                                        </p:tav>
                                        <p:tav tm="100000">
                                          <p:val>
                                            <p:strVal val="1+ppt_h/2"/>
                                          </p:val>
                                        </p:tav>
                                      </p:tavLst>
                                    </p:anim>
                                    <p:set>
                                      <p:cBhvr>
                                        <p:cTn id="14"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5" name="矩形 24"/>
          <p:cNvSpPr/>
          <p:nvPr/>
        </p:nvSpPr>
        <p:spPr>
          <a:xfrm>
            <a:off x="71438" y="1538347"/>
            <a:ext cx="11333201" cy="1569660"/>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历经</a:t>
            </a:r>
            <a:r>
              <a:rPr lang="en-US" sz="3200" dirty="0" smtClean="0">
                <a:solidFill>
                  <a:srgbClr val="C00000"/>
                </a:solidFill>
                <a:latin typeface="华文新魏" panose="02010800040101010101" pitchFamily="2" charset="-122"/>
                <a:ea typeface="华文新魏" panose="02010800040101010101" pitchFamily="2" charset="-122"/>
              </a:rPr>
              <a:t>10</a:t>
            </a:r>
            <a:r>
              <a:rPr lang="zh-CN" altLang="en-US" sz="3200" dirty="0" smtClean="0">
                <a:solidFill>
                  <a:srgbClr val="C00000"/>
                </a:solidFill>
                <a:latin typeface="华文新魏" panose="02010800040101010101" pitchFamily="2" charset="-122"/>
                <a:ea typeface="华文新魏" panose="02010800040101010101" pitchFamily="2" charset="-122"/>
              </a:rPr>
              <a:t>年</a:t>
            </a:r>
            <a:r>
              <a:rPr lang="zh-CN" altLang="en-US" sz="3200" dirty="0" smtClean="0">
                <a:latin typeface="华文新魏" panose="02010800040101010101" pitchFamily="2" charset="-122"/>
                <a:ea typeface="华文新魏" panose="02010800040101010101" pitchFamily="2" charset="-122"/>
              </a:rPr>
              <a:t>征战，</a:t>
            </a:r>
            <a:r>
              <a:rPr lang="zh-CN" altLang="en-US" sz="3200" dirty="0" smtClean="0">
                <a:solidFill>
                  <a:srgbClr val="C00000"/>
                </a:solidFill>
                <a:latin typeface="华文新魏" panose="02010800040101010101" pitchFamily="2" charset="-122"/>
                <a:ea typeface="华文新魏" panose="02010800040101010101" pitchFamily="2" charset="-122"/>
              </a:rPr>
              <a:t>亚历山大帝国</a:t>
            </a:r>
            <a:r>
              <a:rPr lang="zh-CN" altLang="en-US" sz="3200" dirty="0" smtClean="0">
                <a:latin typeface="华文新魏" panose="02010800040101010101" pitchFamily="2" charset="-122"/>
                <a:ea typeface="华文新魏" panose="02010800040101010101" pitchFamily="2" charset="-122"/>
              </a:rPr>
              <a:t>版图西起</a:t>
            </a:r>
            <a:r>
              <a:rPr lang="zh-CN" altLang="en-US" sz="3200" dirty="0" smtClean="0">
                <a:solidFill>
                  <a:srgbClr val="C00000"/>
                </a:solidFill>
                <a:latin typeface="华文新魏" panose="02010800040101010101" pitchFamily="2" charset="-122"/>
                <a:ea typeface="华文新魏" panose="02010800040101010101" pitchFamily="2" charset="-122"/>
              </a:rPr>
              <a:t>希腊</a:t>
            </a:r>
            <a:r>
              <a:rPr lang="zh-CN" altLang="en-US" sz="3200" dirty="0" smtClean="0">
                <a:latin typeface="华文新魏" panose="02010800040101010101" pitchFamily="2" charset="-122"/>
                <a:ea typeface="华文新魏" panose="02010800040101010101" pitchFamily="2" charset="-122"/>
              </a:rPr>
              <a:t>，东到</a:t>
            </a:r>
            <a:r>
              <a:rPr lang="zh-CN" altLang="en-US" sz="3200" dirty="0" smtClean="0">
                <a:solidFill>
                  <a:srgbClr val="C00000"/>
                </a:solidFill>
                <a:latin typeface="华文新魏" panose="02010800040101010101" pitchFamily="2" charset="-122"/>
                <a:ea typeface="华文新魏" panose="02010800040101010101" pitchFamily="2" charset="-122"/>
              </a:rPr>
              <a:t>印度河流域</a:t>
            </a:r>
            <a:r>
              <a:rPr lang="zh-CN" altLang="en-US" sz="3200" dirty="0" smtClean="0">
                <a:latin typeface="华文新魏" panose="02010800040101010101" pitchFamily="2" charset="-122"/>
                <a:ea typeface="华文新魏" panose="02010800040101010101" pitchFamily="2" charset="-122"/>
              </a:rPr>
              <a:t>，北抵</a:t>
            </a:r>
            <a:r>
              <a:rPr lang="zh-CN" altLang="en-US" sz="3200" dirty="0" smtClean="0">
                <a:solidFill>
                  <a:srgbClr val="760000"/>
                </a:solidFill>
                <a:latin typeface="华文新魏" panose="02010800040101010101" pitchFamily="2" charset="-122"/>
                <a:ea typeface="华文新魏" panose="02010800040101010101" pitchFamily="2" charset="-122"/>
              </a:rPr>
              <a:t>中亚</a:t>
            </a:r>
            <a:r>
              <a:rPr lang="zh-CN" altLang="en-US" sz="3200" dirty="0" smtClean="0">
                <a:latin typeface="华文新魏" panose="02010800040101010101" pitchFamily="2" charset="-122"/>
                <a:ea typeface="华文新魏" panose="02010800040101010101" pitchFamily="2" charset="-122"/>
              </a:rPr>
              <a:t>，南达</a:t>
            </a:r>
            <a:r>
              <a:rPr lang="zh-CN" altLang="en-US" sz="3200" dirty="0" smtClean="0">
                <a:solidFill>
                  <a:srgbClr val="760000"/>
                </a:solidFill>
                <a:latin typeface="华文新魏" panose="02010800040101010101" pitchFamily="2" charset="-122"/>
                <a:ea typeface="华文新魏" panose="02010800040101010101" pitchFamily="2" charset="-122"/>
              </a:rPr>
              <a:t>埃及</a:t>
            </a:r>
            <a:r>
              <a:rPr lang="zh-CN" altLang="en-US" sz="3200" dirty="0" smtClean="0">
                <a:latin typeface="华文新魏" panose="02010800040101010101" pitchFamily="2" charset="-122"/>
                <a:ea typeface="华文新魏" panose="02010800040101010101" pitchFamily="2" charset="-122"/>
              </a:rPr>
              <a:t>，地跨</a:t>
            </a:r>
            <a:r>
              <a:rPr lang="zh-CN" altLang="en-US" sz="3200" dirty="0" smtClean="0">
                <a:solidFill>
                  <a:srgbClr val="760000"/>
                </a:solidFill>
                <a:latin typeface="华文新魏" panose="02010800040101010101" pitchFamily="2" charset="-122"/>
                <a:ea typeface="华文新魏" panose="02010800040101010101" pitchFamily="2" charset="-122"/>
              </a:rPr>
              <a:t>欧、亚、非</a:t>
            </a:r>
            <a:r>
              <a:rPr lang="zh-CN" altLang="en-US" sz="3200" dirty="0" smtClean="0">
                <a:latin typeface="华文新魏" panose="02010800040101010101" pitchFamily="2" charset="-122"/>
                <a:ea typeface="华文新魏" panose="02010800040101010101" pitchFamily="2" charset="-122"/>
              </a:rPr>
              <a:t>三洲。亚历山大被称为“</a:t>
            </a:r>
            <a:r>
              <a:rPr lang="zh-CN" altLang="en-US" sz="3200" dirty="0" smtClean="0">
                <a:solidFill>
                  <a:srgbClr val="760000"/>
                </a:solidFill>
                <a:latin typeface="华文新魏" panose="02010800040101010101" pitchFamily="2" charset="-122"/>
                <a:ea typeface="华文新魏" panose="02010800040101010101" pitchFamily="2" charset="-122"/>
              </a:rPr>
              <a:t>亚历山大大帝</a:t>
            </a:r>
            <a:r>
              <a:rPr lang="zh-CN" alt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pic>
        <p:nvPicPr>
          <p:cNvPr id="28" name="图片 27" descr="t018d16e110143ea110.jpg"/>
          <p:cNvPicPr>
            <a:picLocks noChangeAspect="1"/>
          </p:cNvPicPr>
          <p:nvPr/>
        </p:nvPicPr>
        <p:blipFill>
          <a:blip r:embed="rId1"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2" name="图片 31"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3" name="矩形 32"/>
          <p:cNvSpPr/>
          <p:nvPr/>
        </p:nvSpPr>
        <p:spPr>
          <a:xfrm>
            <a:off x="0" y="0"/>
            <a:ext cx="10776937" cy="704850"/>
          </a:xfrm>
          <a:prstGeom prst="rect">
            <a:avLst/>
          </a:prstGeom>
          <a:blipFill>
            <a:blip r:embed="rId3"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4" name="组合 23"/>
          <p:cNvGrpSpPr/>
          <p:nvPr/>
        </p:nvGrpSpPr>
        <p:grpSpPr>
          <a:xfrm flipH="1">
            <a:off x="8261367" y="-12408"/>
            <a:ext cx="2750820" cy="740098"/>
            <a:chOff x="0" y="-2"/>
            <a:chExt cx="1377891" cy="634701"/>
          </a:xfrm>
          <a:solidFill>
            <a:schemeClr val="bg2">
              <a:lumMod val="90000"/>
            </a:schemeClr>
          </a:solidFill>
        </p:grpSpPr>
        <p:sp>
          <p:nvSpPr>
            <p:cNvPr id="35" name="直角三角形 3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6" name="矩形 3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37" name="直接连接符 36"/>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39" name="组合 66"/>
          <p:cNvGrpSpPr/>
          <p:nvPr/>
        </p:nvGrpSpPr>
        <p:grpSpPr>
          <a:xfrm flipH="1">
            <a:off x="8776673"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42" name="图片 41"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3"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49" name="图片 48" descr="QQ截图20200208112757.png"/>
          <p:cNvPicPr>
            <a:picLocks noChangeAspect="1"/>
          </p:cNvPicPr>
          <p:nvPr/>
        </p:nvPicPr>
        <p:blipFill>
          <a:blip r:embed="rId4" cstate="print"/>
          <a:srcRect l="9616" t="5833" r="5801" b="5841"/>
          <a:stretch>
            <a:fillRect/>
          </a:stretch>
        </p:blipFill>
        <p:spPr>
          <a:xfrm>
            <a:off x="144413" y="90901"/>
            <a:ext cx="576064" cy="555116"/>
          </a:xfrm>
          <a:prstGeom prst="ellipse">
            <a:avLst/>
          </a:prstGeom>
        </p:spPr>
      </p:pic>
      <p:sp>
        <p:nvSpPr>
          <p:cNvPr id="24" name="圆角矩形 23"/>
          <p:cNvSpPr/>
          <p:nvPr/>
        </p:nvSpPr>
        <p:spPr>
          <a:xfrm>
            <a:off x="117435" y="885806"/>
            <a:ext cx="192882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03253" y="885806"/>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结果</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31" name="图片 30" descr="t01bee137dc8a588c9c.jpg"/>
          <p:cNvPicPr>
            <a:picLocks noChangeAspect="1"/>
          </p:cNvPicPr>
          <p:nvPr/>
        </p:nvPicPr>
        <p:blipFill>
          <a:blip r:embed="rId5"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46" name="图片 45" descr="2ebd00029ac974ee437c.jpg"/>
          <p:cNvPicPr>
            <a:picLocks noChangeAspect="1"/>
          </p:cNvPicPr>
          <p:nvPr/>
        </p:nvPicPr>
        <p:blipFill>
          <a:blip r:embed="rId6" cstate="print">
            <a:clrChange>
              <a:clrFrom>
                <a:srgbClr val="FFFFFF"/>
              </a:clrFrom>
              <a:clrTo>
                <a:srgbClr val="FFFFFF">
                  <a:alpha val="0"/>
                </a:srgbClr>
              </a:clrTo>
            </a:clrChange>
          </a:blip>
          <a:srcRect b="9090"/>
          <a:stretch>
            <a:fillRect/>
          </a:stretch>
        </p:blipFill>
        <p:spPr>
          <a:xfrm>
            <a:off x="792765" y="3313111"/>
            <a:ext cx="5645019" cy="3143272"/>
          </a:xfrm>
          <a:prstGeom prst="rect">
            <a:avLst/>
          </a:prstGeom>
        </p:spPr>
      </p:pic>
      <p:pic>
        <p:nvPicPr>
          <p:cNvPr id="27" name="图片 26" descr="268131896378261641.jpg"/>
          <p:cNvPicPr>
            <a:picLocks noChangeAspect="1"/>
          </p:cNvPicPr>
          <p:nvPr/>
        </p:nvPicPr>
        <p:blipFill>
          <a:blip r:embed="rId7">
            <a:clrChange>
              <a:clrFrom>
                <a:srgbClr val="FFFFFF"/>
              </a:clrFrom>
              <a:clrTo>
                <a:srgbClr val="FFFFFF">
                  <a:alpha val="0"/>
                </a:srgbClr>
              </a:clrTo>
            </a:clrChange>
          </a:blip>
          <a:srcRect l="13709" t="13001" r="7111" b="15313"/>
          <a:stretch>
            <a:fillRect/>
          </a:stretch>
        </p:blipFill>
        <p:spPr>
          <a:xfrm>
            <a:off x="7273296" y="3189285"/>
            <a:ext cx="4143404" cy="35679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6" name="矩形 35"/>
          <p:cNvSpPr/>
          <p:nvPr/>
        </p:nvSpPr>
        <p:spPr>
          <a:xfrm>
            <a:off x="260311" y="1600186"/>
            <a:ext cx="11430080" cy="1077218"/>
          </a:xfrm>
          <a:prstGeom prst="rect">
            <a:avLst/>
          </a:prstGeom>
        </p:spPr>
        <p:txBody>
          <a:bodyPr wrap="square">
            <a:spAutoFit/>
          </a:bodyPr>
          <a:lstStyle/>
          <a:p>
            <a:r>
              <a:rPr lang="zh-CN" altLang="en-US" sz="3200" dirty="0" smtClean="0">
                <a:solidFill>
                  <a:prstClr val="black"/>
                </a:solidFill>
                <a:latin typeface="华文新魏" panose="02010800040101010101" pitchFamily="2" charset="-122"/>
                <a:ea typeface="华文新魏" panose="02010800040101010101" pitchFamily="2" charset="-122"/>
              </a:rPr>
              <a:t>亚历山大东征</a:t>
            </a:r>
            <a:r>
              <a:rPr lang="zh-CN" altLang="en-US" sz="3200" dirty="0" smtClean="0">
                <a:solidFill>
                  <a:srgbClr val="C00000"/>
                </a:solidFill>
                <a:latin typeface="华文新魏" panose="02010800040101010101" pitchFamily="2" charset="-122"/>
                <a:ea typeface="华文新魏" panose="02010800040101010101" pitchFamily="2" charset="-122"/>
              </a:rPr>
              <a:t>具有侵略性质</a:t>
            </a:r>
            <a:r>
              <a:rPr lang="zh-CN" altLang="en-US" sz="3200" dirty="0" smtClean="0">
                <a:solidFill>
                  <a:prstClr val="black"/>
                </a:solidFill>
                <a:latin typeface="华文新魏" panose="02010800040101010101" pitchFamily="2" charset="-122"/>
                <a:ea typeface="华文新魏" panose="02010800040101010101" pitchFamily="2" charset="-122"/>
              </a:rPr>
              <a:t>，给东方人民带来</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巨大灾难</a:t>
            </a:r>
            <a:r>
              <a:rPr lang="zh-CN" altLang="en-US" sz="3200" dirty="0" smtClean="0">
                <a:solidFill>
                  <a:prstClr val="black"/>
                </a:solidFill>
                <a:latin typeface="华文新魏" panose="02010800040101010101" pitchFamily="2" charset="-122"/>
                <a:ea typeface="华文新魏" panose="02010800040101010101" pitchFamily="2" charset="-122"/>
              </a:rPr>
              <a:t>，掠夺了东方世界的无数财富。</a:t>
            </a:r>
            <a:endParaRPr lang="zh-CN" altLang="en-US" sz="3200" dirty="0"/>
          </a:p>
        </p:txBody>
      </p:sp>
      <p:pic>
        <p:nvPicPr>
          <p:cNvPr id="29" name="图片 28" descr="t018d16e110143ea110.jpg"/>
          <p:cNvPicPr>
            <a:picLocks noChangeAspect="1"/>
          </p:cNvPicPr>
          <p:nvPr/>
        </p:nvPicPr>
        <p:blipFill>
          <a:blip r:embed="rId1"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0" name="图片 29"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1" name="矩形 30"/>
          <p:cNvSpPr/>
          <p:nvPr/>
        </p:nvSpPr>
        <p:spPr>
          <a:xfrm>
            <a:off x="0" y="0"/>
            <a:ext cx="10776937" cy="704850"/>
          </a:xfrm>
          <a:prstGeom prst="rect">
            <a:avLst/>
          </a:prstGeom>
          <a:blipFill>
            <a:blip r:embed="rId3"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3" name="组合 23"/>
          <p:cNvGrpSpPr/>
          <p:nvPr/>
        </p:nvGrpSpPr>
        <p:grpSpPr>
          <a:xfrm flipH="1">
            <a:off x="8261367" y="-12408"/>
            <a:ext cx="2750820" cy="740098"/>
            <a:chOff x="0" y="-2"/>
            <a:chExt cx="1377891" cy="634701"/>
          </a:xfrm>
          <a:solidFill>
            <a:schemeClr val="bg2">
              <a:lumMod val="90000"/>
            </a:schemeClr>
          </a:solidFill>
        </p:grpSpPr>
        <p:sp>
          <p:nvSpPr>
            <p:cNvPr id="34" name="直角三角形 3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5" name="矩形 3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1" name="直接连接符 40"/>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2"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3" name="组合 66"/>
          <p:cNvGrpSpPr/>
          <p:nvPr/>
        </p:nvGrpSpPr>
        <p:grpSpPr>
          <a:xfrm flipH="1">
            <a:off x="8776673" y="-12408"/>
            <a:ext cx="2750820" cy="740098"/>
            <a:chOff x="0" y="-2"/>
            <a:chExt cx="1377891" cy="634701"/>
          </a:xfrm>
          <a:solidFill>
            <a:schemeClr val="bg2">
              <a:lumMod val="90000"/>
            </a:schemeClr>
          </a:solidFill>
        </p:grpSpPr>
        <p:sp>
          <p:nvSpPr>
            <p:cNvPr id="44" name="直角三角形 4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9" name="矩形 4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54" name="图片 53"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1"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3" name="图片 62" descr="QQ截图20200208112757.png"/>
          <p:cNvPicPr>
            <a:picLocks noChangeAspect="1"/>
          </p:cNvPicPr>
          <p:nvPr/>
        </p:nvPicPr>
        <p:blipFill>
          <a:blip r:embed="rId4" cstate="print"/>
          <a:srcRect l="9616" t="5833" r="5801" b="5841"/>
          <a:stretch>
            <a:fillRect/>
          </a:stretch>
        </p:blipFill>
        <p:spPr>
          <a:xfrm>
            <a:off x="144413" y="90901"/>
            <a:ext cx="576064" cy="555116"/>
          </a:xfrm>
          <a:prstGeom prst="ellipse">
            <a:avLst/>
          </a:prstGeom>
        </p:spPr>
      </p:pic>
      <p:sp>
        <p:nvSpPr>
          <p:cNvPr id="28" name="TextBox 27"/>
          <p:cNvSpPr txBox="1"/>
          <p:nvPr/>
        </p:nvSpPr>
        <p:spPr>
          <a:xfrm>
            <a:off x="260311" y="2814632"/>
            <a:ext cx="6929486" cy="2781240"/>
          </a:xfrm>
          <a:prstGeom prst="roundRect">
            <a:avLst>
              <a:gd name="adj" fmla="val 7552"/>
            </a:avLst>
          </a:prstGeom>
          <a:blipFill>
            <a:blip r:embed="rId5"/>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       据历史文献提供的数字估算，亚历山大在东征过程中，屠杀的平民多达</a:t>
            </a:r>
            <a:r>
              <a:rPr lang="en-US" altLang="zh-CN" sz="2800" dirty="0" smtClean="0">
                <a:latin typeface="微软雅黑" panose="020B0503020204020204" pitchFamily="34" charset="-122"/>
                <a:ea typeface="微软雅黑" panose="020B0503020204020204" pitchFamily="34" charset="-122"/>
              </a:rPr>
              <a:t>25 </a:t>
            </a:r>
            <a:r>
              <a:rPr lang="zh-CN" altLang="en-US" sz="2800" dirty="0" smtClean="0">
                <a:latin typeface="微软雅黑" panose="020B0503020204020204" pitchFamily="34" charset="-122"/>
                <a:ea typeface="微软雅黑" panose="020B0503020204020204" pitchFamily="34" charset="-122"/>
              </a:rPr>
              <a:t>万人。另外，波斯帝国战败投降后，亚历山大仍然纵兵烧杀掳掠，将富丽堂皇的波斯宫殿付之一炬。最后掳走的黄金数量惊人，需要</a:t>
            </a:r>
            <a:r>
              <a:rPr lang="en-US" altLang="zh-CN" sz="2800" dirty="0" smtClean="0">
                <a:latin typeface="微软雅黑" panose="020B0503020204020204" pitchFamily="34" charset="-122"/>
                <a:ea typeface="微软雅黑" panose="020B0503020204020204" pitchFamily="34" charset="-122"/>
              </a:rPr>
              <a:t>5000</a:t>
            </a:r>
            <a:r>
              <a:rPr lang="zh-CN" altLang="en-US" sz="2800" dirty="0" smtClean="0">
                <a:latin typeface="微软雅黑" panose="020B0503020204020204" pitchFamily="34" charset="-122"/>
                <a:ea typeface="微软雅黑" panose="020B0503020204020204" pitchFamily="34" charset="-122"/>
              </a:rPr>
              <a:t>头骆驼和</a:t>
            </a:r>
            <a:r>
              <a:rPr lang="en-US" altLang="zh-CN" sz="2800" dirty="0" smtClean="0">
                <a:latin typeface="微软雅黑" panose="020B0503020204020204" pitchFamily="34" charset="-122"/>
                <a:ea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rPr>
              <a:t>万头骡子驮运。</a:t>
            </a:r>
            <a:endParaRPr lang="en-US" altLang="zh-CN" sz="2800" dirty="0">
              <a:latin typeface="微软雅黑" panose="020B0503020204020204" pitchFamily="34" charset="-122"/>
              <a:ea typeface="微软雅黑" panose="020B0503020204020204" pitchFamily="34" charset="-122"/>
            </a:endParaRPr>
          </a:p>
        </p:txBody>
      </p:sp>
      <p:sp>
        <p:nvSpPr>
          <p:cNvPr id="39" name="圆角矩形 38"/>
          <p:cNvSpPr/>
          <p:nvPr/>
        </p:nvSpPr>
        <p:spPr>
          <a:xfrm>
            <a:off x="117435" y="885806"/>
            <a:ext cx="264320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03253" y="885806"/>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消极影响</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45" name="图片 44" descr="t01bee137dc8a588c9c.jpg"/>
          <p:cNvPicPr>
            <a:picLocks noChangeAspect="1"/>
          </p:cNvPicPr>
          <p:nvPr/>
        </p:nvPicPr>
        <p:blipFill>
          <a:blip r:embed="rId6"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46" name="图片 45"/>
          <p:cNvPicPr>
            <a:picLocks noChangeAspect="1"/>
          </p:cNvPicPr>
          <p:nvPr/>
        </p:nvPicPr>
        <p:blipFill>
          <a:blip r:embed="rId7"/>
          <a:stretch>
            <a:fillRect/>
          </a:stretch>
        </p:blipFill>
        <p:spPr>
          <a:xfrm>
            <a:off x="7689863" y="2416782"/>
            <a:ext cx="3477895" cy="2294255"/>
          </a:xfrm>
          <a:prstGeom prst="rect">
            <a:avLst/>
          </a:prstGeom>
        </p:spPr>
      </p:pic>
      <p:pic>
        <p:nvPicPr>
          <p:cNvPr id="47" name="图片 46"/>
          <p:cNvPicPr>
            <a:picLocks noChangeAspect="1"/>
          </p:cNvPicPr>
          <p:nvPr/>
        </p:nvPicPr>
        <p:blipFill>
          <a:blip r:embed="rId8" cstate="print"/>
          <a:stretch>
            <a:fillRect/>
          </a:stretch>
        </p:blipFill>
        <p:spPr>
          <a:xfrm>
            <a:off x="7695578" y="4793004"/>
            <a:ext cx="3472180" cy="2236470"/>
          </a:xfrm>
          <a:prstGeom prst="rect">
            <a:avLst/>
          </a:prstGeom>
        </p:spPr>
      </p:pic>
      <p:sp>
        <p:nvSpPr>
          <p:cNvPr id="48" name="文本框 36"/>
          <p:cNvSpPr txBox="1"/>
          <p:nvPr/>
        </p:nvSpPr>
        <p:spPr>
          <a:xfrm>
            <a:off x="7332673" y="6660142"/>
            <a:ext cx="3296920" cy="369332"/>
          </a:xfrm>
          <a:prstGeom prst="rect">
            <a:avLst/>
          </a:prstGeom>
          <a:noFill/>
        </p:spPr>
        <p:txBody>
          <a:bodyPr wrap="square" rtlCol="0" anchor="t">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亚历山大大帝出征印度</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0" name="文本框 17"/>
          <p:cNvSpPr txBox="1"/>
          <p:nvPr/>
        </p:nvSpPr>
        <p:spPr>
          <a:xfrm>
            <a:off x="7563204" y="4231250"/>
            <a:ext cx="3698559" cy="369332"/>
          </a:xfrm>
          <a:prstGeom prst="rect">
            <a:avLst/>
          </a:prstGeom>
          <a:noFill/>
        </p:spPr>
        <p:txBody>
          <a:bodyPr wrap="square" rtlCol="0" anchor="t">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耶路撒冷圣殿中的亚历山大大帝</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260311" y="5815028"/>
            <a:ext cx="6858048" cy="991017"/>
          </a:xfrm>
          <a:prstGeom prst="roundRect">
            <a:avLst>
              <a:gd name="adj" fmla="val 7552"/>
            </a:avLst>
          </a:prstGeom>
          <a:blipFill>
            <a:blip r:embed="rId5"/>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把战争带给亚洲，把财富带回希腊。</a:t>
            </a:r>
            <a:endParaRPr lang="en-US" altLang="zh-CN" sz="2800" dirty="0" smtClean="0">
              <a:latin typeface="微软雅黑" panose="020B0503020204020204" pitchFamily="34" charset="-122"/>
              <a:ea typeface="微软雅黑" panose="020B0503020204020204" pitchFamily="34" charset="-122"/>
            </a:endParaRPr>
          </a:p>
          <a:p>
            <a:r>
              <a:rPr lang="en-US" altLang="zh-CN" sz="2800" dirty="0" smtClean="0">
                <a:latin typeface="微软雅黑" panose="020B0503020204020204" pitchFamily="34" charset="-122"/>
                <a:ea typeface="微软雅黑" panose="020B0503020204020204" pitchFamily="34" charset="-122"/>
              </a:rPr>
              <a:t>                                      ——</a:t>
            </a:r>
            <a:r>
              <a:rPr lang="zh-CN" altLang="en-US" sz="2800" dirty="0" smtClean="0">
                <a:latin typeface="微软雅黑" panose="020B0503020204020204" pitchFamily="34" charset="-122"/>
                <a:ea typeface="微软雅黑" panose="020B0503020204020204" pitchFamily="34" charset="-122"/>
              </a:rPr>
              <a:t>亚历山大</a:t>
            </a:r>
            <a:endParaRPr lang="en-US" altLang="zh-CN" sz="2800"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0" name="矩形 29"/>
          <p:cNvSpPr/>
          <p:nvPr/>
        </p:nvSpPr>
        <p:spPr>
          <a:xfrm>
            <a:off x="403187" y="1671624"/>
            <a:ext cx="2357454" cy="584775"/>
          </a:xfrm>
          <a:prstGeom prst="rect">
            <a:avLst/>
          </a:prstGeom>
        </p:spPr>
        <p:txBody>
          <a:bodyPr wrap="square">
            <a:spAutoFit/>
          </a:bodyPr>
          <a:lstStyle/>
          <a:p>
            <a:r>
              <a:rPr lang="en-US" altLang="zh-CN" sz="3200" dirty="0" smtClean="0">
                <a:latin typeface="华文新魏" panose="02010800040101010101" pitchFamily="2" charset="-122"/>
                <a:ea typeface="华文新魏" panose="02010800040101010101" pitchFamily="2" charset="-122"/>
              </a:rPr>
              <a:t>a.</a:t>
            </a:r>
            <a:r>
              <a:rPr lang="zh-CN" altLang="en-US" sz="3200" dirty="0" smtClean="0">
                <a:latin typeface="华文新魏" panose="02010800040101010101" pitchFamily="2" charset="-122"/>
                <a:ea typeface="华文新魏" panose="02010800040101010101" pitchFamily="2" charset="-122"/>
              </a:rPr>
              <a:t>文化上</a:t>
            </a:r>
            <a:endParaRPr lang="zh-CN" altLang="en-US" sz="3200" dirty="0"/>
          </a:p>
        </p:txBody>
      </p:sp>
      <p:sp>
        <p:nvSpPr>
          <p:cNvPr id="41" name="矩形 40"/>
          <p:cNvSpPr/>
          <p:nvPr/>
        </p:nvSpPr>
        <p:spPr>
          <a:xfrm>
            <a:off x="2260575" y="1671624"/>
            <a:ext cx="5500726" cy="584775"/>
          </a:xfrm>
          <a:prstGeom prst="rect">
            <a:avLst/>
          </a:prstGeom>
        </p:spPr>
        <p:txBody>
          <a:bodyPr wrap="square">
            <a:spAutoFit/>
          </a:bodyPr>
          <a:lstStyle/>
          <a:p>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促进</a:t>
            </a:r>
            <a:r>
              <a:rPr lang="zh-CN" altLang="en-US" sz="3200" dirty="0" smtClean="0">
                <a:solidFill>
                  <a:prstClr val="black"/>
                </a:solidFill>
                <a:latin typeface="华文新魏" panose="02010800040101010101" pitchFamily="2" charset="-122"/>
                <a:ea typeface="华文新魏" panose="02010800040101010101" pitchFamily="2" charset="-122"/>
              </a:rPr>
              <a:t>了</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东西方文化</a:t>
            </a:r>
            <a:r>
              <a:rPr lang="zh-CN" altLang="en-US" sz="3200" dirty="0" smtClean="0">
                <a:solidFill>
                  <a:prstClr val="black"/>
                </a:solidFill>
                <a:latin typeface="华文新魏" panose="02010800040101010101" pitchFamily="2" charset="-122"/>
                <a:ea typeface="华文新魏" panose="02010800040101010101" pitchFamily="2" charset="-122"/>
              </a:rPr>
              <a:t>的大交汇。</a:t>
            </a:r>
            <a:endParaRPr lang="zh-CN" altLang="en-US" sz="3200" dirty="0"/>
          </a:p>
        </p:txBody>
      </p:sp>
      <p:pic>
        <p:nvPicPr>
          <p:cNvPr id="42" name="图片 41" descr="t018d16e110143ea110.jpg"/>
          <p:cNvPicPr>
            <a:picLocks noChangeAspect="1"/>
          </p:cNvPicPr>
          <p:nvPr/>
        </p:nvPicPr>
        <p:blipFill>
          <a:blip r:embed="rId1"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43" name="图片 42"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4" name="矩形 43"/>
          <p:cNvSpPr/>
          <p:nvPr/>
        </p:nvSpPr>
        <p:spPr>
          <a:xfrm>
            <a:off x="0" y="0"/>
            <a:ext cx="10776937" cy="704850"/>
          </a:xfrm>
          <a:prstGeom prst="rect">
            <a:avLst/>
          </a:prstGeom>
          <a:blipFill>
            <a:blip r:embed="rId3"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49" name="组合 23"/>
          <p:cNvGrpSpPr/>
          <p:nvPr/>
        </p:nvGrpSpPr>
        <p:grpSpPr>
          <a:xfrm flipH="1">
            <a:off x="8261367" y="-12408"/>
            <a:ext cx="2750820" cy="740098"/>
            <a:chOff x="0" y="-2"/>
            <a:chExt cx="1377891" cy="634701"/>
          </a:xfrm>
          <a:solidFill>
            <a:schemeClr val="bg2">
              <a:lumMod val="90000"/>
            </a:schemeClr>
          </a:solidFill>
        </p:grpSpPr>
        <p:sp>
          <p:nvSpPr>
            <p:cNvPr id="54" name="直角三角形 5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1" name="矩形 6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2" name="直接连接符 61"/>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3"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64" name="组合 66"/>
          <p:cNvGrpSpPr/>
          <p:nvPr/>
        </p:nvGrpSpPr>
        <p:grpSpPr>
          <a:xfrm flipH="1">
            <a:off x="8776673" y="-12408"/>
            <a:ext cx="2750820" cy="740098"/>
            <a:chOff x="0" y="-2"/>
            <a:chExt cx="1377891" cy="634701"/>
          </a:xfrm>
          <a:solidFill>
            <a:schemeClr val="bg2">
              <a:lumMod val="90000"/>
            </a:schemeClr>
          </a:solidFill>
        </p:grpSpPr>
        <p:sp>
          <p:nvSpPr>
            <p:cNvPr id="65" name="直角三角形 6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6" name="矩形 6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7" name="图片 66"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8"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9"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70" name="图片 69" descr="QQ截图20200208112757.png"/>
          <p:cNvPicPr>
            <a:picLocks noChangeAspect="1"/>
          </p:cNvPicPr>
          <p:nvPr/>
        </p:nvPicPr>
        <p:blipFill>
          <a:blip r:embed="rId4" cstate="print"/>
          <a:srcRect l="9616" t="5833" r="5801" b="5841"/>
          <a:stretch>
            <a:fillRect/>
          </a:stretch>
        </p:blipFill>
        <p:spPr>
          <a:xfrm>
            <a:off x="144413" y="90901"/>
            <a:ext cx="576064" cy="555116"/>
          </a:xfrm>
          <a:prstGeom prst="ellipse">
            <a:avLst/>
          </a:prstGeom>
        </p:spPr>
      </p:pic>
      <p:sp>
        <p:nvSpPr>
          <p:cNvPr id="45" name="TextBox 44"/>
          <p:cNvSpPr txBox="1"/>
          <p:nvPr/>
        </p:nvSpPr>
        <p:spPr>
          <a:xfrm>
            <a:off x="6618293" y="2883061"/>
            <a:ext cx="4572032" cy="3932099"/>
          </a:xfrm>
          <a:prstGeom prst="roundRect">
            <a:avLst>
              <a:gd name="adj" fmla="val 7552"/>
            </a:avLst>
          </a:prstGeom>
          <a:blipFill>
            <a:blip r:embed="rId5"/>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       从帝国的疆域来看，亚历山大帝国几乎包括了当时人类的主要文明──波斯文明、埃及文明、犹太文明</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甚至印度文明，这样整个亚欧大陆的交通就被打通了。因此</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伴随着东侵的过程，客观上是希腊文化传播到东方，东方文化渗入到希腊文化的过程，正是在这一过程中，东西方文化得到交流和发展。</a:t>
            </a:r>
            <a:endParaRPr lang="zh-CN" altLang="en-US" sz="2400" dirty="0">
              <a:latin typeface="微软雅黑" panose="020B0503020204020204" pitchFamily="34" charset="-122"/>
              <a:ea typeface="微软雅黑" panose="020B0503020204020204" pitchFamily="34" charset="-122"/>
            </a:endParaRPr>
          </a:p>
        </p:txBody>
      </p:sp>
      <p:pic>
        <p:nvPicPr>
          <p:cNvPr id="46" name="图片 45" descr="亚历山大地图 (1)"/>
          <p:cNvPicPr>
            <a:picLocks noChangeAspect="1"/>
          </p:cNvPicPr>
          <p:nvPr/>
        </p:nvPicPr>
        <p:blipFill>
          <a:blip r:embed="rId6"/>
          <a:srcRect l="2514" t="1392" r="395" b="928"/>
          <a:stretch>
            <a:fillRect/>
          </a:stretch>
        </p:blipFill>
        <p:spPr>
          <a:xfrm>
            <a:off x="403187" y="3240251"/>
            <a:ext cx="5923915" cy="3381375"/>
          </a:xfrm>
          <a:prstGeom prst="rect">
            <a:avLst/>
          </a:prstGeom>
          <a:ln w="3175">
            <a:solidFill>
              <a:schemeClr val="tx1"/>
            </a:solidFill>
          </a:ln>
        </p:spPr>
      </p:pic>
      <p:grpSp>
        <p:nvGrpSpPr>
          <p:cNvPr id="47" name="组合 46"/>
          <p:cNvGrpSpPr/>
          <p:nvPr/>
        </p:nvGrpSpPr>
        <p:grpSpPr>
          <a:xfrm>
            <a:off x="546062" y="4097501"/>
            <a:ext cx="5572760" cy="2157730"/>
            <a:chOff x="705" y="6371"/>
            <a:chExt cx="8776" cy="3398"/>
          </a:xfrm>
        </p:grpSpPr>
        <p:sp>
          <p:nvSpPr>
            <p:cNvPr id="48" name="Text Box 6"/>
            <p:cNvSpPr txBox="1"/>
            <p:nvPr/>
          </p:nvSpPr>
          <p:spPr>
            <a:xfrm>
              <a:off x="705" y="6371"/>
              <a:ext cx="1800" cy="1115"/>
            </a:xfrm>
            <a:prstGeom prst="rect">
              <a:avLst/>
            </a:prstGeom>
            <a:solidFill>
              <a:srgbClr val="92208B"/>
            </a:solidFill>
            <a:ln w="9525">
              <a:noFill/>
            </a:ln>
          </p:spPr>
          <p:txBody>
            <a:bodyPr wrap="square">
              <a:spAutoFit/>
            </a:bodyPr>
            <a:lstStyle/>
            <a:p>
              <a:pPr algn="ctr">
                <a:spcBef>
                  <a:spcPct val="50000"/>
                </a:spcBef>
              </a:pPr>
              <a:r>
                <a:rPr lang="zh-CN" altLang="en-US" sz="2000" b="1" dirty="0" smtClean="0">
                  <a:solidFill>
                    <a:schemeClr val="bg1"/>
                  </a:solidFill>
                  <a:latin typeface="Times New Roman" panose="02020603050405020304" pitchFamily="18" charset="0"/>
                  <a:ea typeface="黑体" panose="02010609060101010101" pitchFamily="49" charset="-122"/>
                </a:rPr>
                <a:t>希腊</a:t>
              </a:r>
              <a:r>
                <a:rPr lang="zh-CN" altLang="en-US" sz="2000" b="1" dirty="0">
                  <a:solidFill>
                    <a:schemeClr val="bg1"/>
                  </a:solidFill>
                  <a:latin typeface="Times New Roman" panose="02020603050405020304" pitchFamily="18" charset="0"/>
                  <a:ea typeface="黑体" panose="02010609060101010101" pitchFamily="49" charset="-122"/>
                </a:rPr>
                <a:t>文明</a:t>
              </a:r>
              <a:endParaRPr lang="zh-CN" altLang="en-US" sz="2000" b="1" dirty="0">
                <a:solidFill>
                  <a:schemeClr val="bg1"/>
                </a:solidFill>
                <a:latin typeface="Times New Roman" panose="02020603050405020304" pitchFamily="18" charset="0"/>
                <a:ea typeface="黑体" panose="02010609060101010101" pitchFamily="49" charset="-122"/>
              </a:endParaRPr>
            </a:p>
          </p:txBody>
        </p:sp>
        <p:sp>
          <p:nvSpPr>
            <p:cNvPr id="50" name="Text Box 6"/>
            <p:cNvSpPr txBox="1"/>
            <p:nvPr/>
          </p:nvSpPr>
          <p:spPr>
            <a:xfrm>
              <a:off x="800" y="8654"/>
              <a:ext cx="1818" cy="1115"/>
            </a:xfrm>
            <a:prstGeom prst="rect">
              <a:avLst/>
            </a:prstGeom>
            <a:solidFill>
              <a:srgbClr val="92208B"/>
            </a:solidFill>
            <a:ln w="9525">
              <a:noFill/>
            </a:ln>
          </p:spPr>
          <p:txBody>
            <a:bodyPr wrap="square">
              <a:spAutoFit/>
            </a:bodyPr>
            <a:lstStyle/>
            <a:p>
              <a:pPr algn="ctr">
                <a:spcBef>
                  <a:spcPct val="50000"/>
                </a:spcBef>
              </a:pPr>
              <a:r>
                <a:rPr lang="zh-CN" altLang="en-US" sz="2000" b="1" dirty="0" smtClean="0">
                  <a:solidFill>
                    <a:schemeClr val="bg1"/>
                  </a:solidFill>
                  <a:latin typeface="Times New Roman" panose="02020603050405020304" pitchFamily="18" charset="0"/>
                  <a:ea typeface="黑体" panose="02010609060101010101" pitchFamily="49" charset="-122"/>
                </a:rPr>
                <a:t>埃及文明</a:t>
              </a:r>
              <a:endParaRPr lang="zh-CN" altLang="en-US" sz="2000" b="1" dirty="0">
                <a:solidFill>
                  <a:schemeClr val="bg1"/>
                </a:solidFill>
                <a:latin typeface="Times New Roman" panose="02020603050405020304" pitchFamily="18" charset="0"/>
                <a:ea typeface="黑体" panose="02010609060101010101" pitchFamily="49" charset="-122"/>
              </a:endParaRPr>
            </a:p>
          </p:txBody>
        </p:sp>
        <p:sp>
          <p:nvSpPr>
            <p:cNvPr id="51" name="Text Box 6"/>
            <p:cNvSpPr txBox="1"/>
            <p:nvPr/>
          </p:nvSpPr>
          <p:spPr>
            <a:xfrm>
              <a:off x="3023" y="7271"/>
              <a:ext cx="2015" cy="1115"/>
            </a:xfrm>
            <a:prstGeom prst="rect">
              <a:avLst/>
            </a:prstGeom>
            <a:solidFill>
              <a:srgbClr val="92208B"/>
            </a:solidFill>
            <a:ln w="9525">
              <a:noFill/>
            </a:ln>
          </p:spPr>
          <p:txBody>
            <a:bodyPr>
              <a:spAutoFit/>
            </a:bodyPr>
            <a:lstStyle/>
            <a:p>
              <a:pPr algn="ctr">
                <a:spcBef>
                  <a:spcPct val="50000"/>
                </a:spcBef>
              </a:pPr>
              <a:r>
                <a:rPr lang="zh-CN" altLang="en-US" sz="2000" b="1" dirty="0">
                  <a:solidFill>
                    <a:schemeClr val="bg1"/>
                  </a:solidFill>
                  <a:latin typeface="Times New Roman" panose="02020603050405020304" pitchFamily="18" charset="0"/>
                  <a:ea typeface="黑体" panose="02010609060101010101" pitchFamily="49" charset="-122"/>
                </a:rPr>
                <a:t>两</a:t>
              </a:r>
              <a:r>
                <a:rPr lang="zh-CN" altLang="en-US" sz="2000" b="1" dirty="0" smtClean="0">
                  <a:solidFill>
                    <a:schemeClr val="bg1"/>
                  </a:solidFill>
                  <a:latin typeface="Times New Roman" panose="02020603050405020304" pitchFamily="18" charset="0"/>
                  <a:ea typeface="黑体" panose="02010609060101010101" pitchFamily="49" charset="-122"/>
                </a:rPr>
                <a:t>河流域文明</a:t>
              </a:r>
              <a:endParaRPr lang="zh-CN" altLang="en-US" sz="2000" b="1" dirty="0">
                <a:solidFill>
                  <a:schemeClr val="bg1"/>
                </a:solidFill>
                <a:latin typeface="Times New Roman" panose="02020603050405020304" pitchFamily="18" charset="0"/>
                <a:ea typeface="黑体" panose="02010609060101010101" pitchFamily="49" charset="-122"/>
              </a:endParaRPr>
            </a:p>
          </p:txBody>
        </p:sp>
        <p:sp>
          <p:nvSpPr>
            <p:cNvPr id="52" name="Text Box 6"/>
            <p:cNvSpPr txBox="1"/>
            <p:nvPr/>
          </p:nvSpPr>
          <p:spPr>
            <a:xfrm>
              <a:off x="7771" y="7551"/>
              <a:ext cx="1710" cy="1115"/>
            </a:xfrm>
            <a:prstGeom prst="rect">
              <a:avLst/>
            </a:prstGeom>
            <a:solidFill>
              <a:srgbClr val="92208B"/>
            </a:solidFill>
            <a:ln w="9525">
              <a:noFill/>
            </a:ln>
          </p:spPr>
          <p:txBody>
            <a:bodyPr wrap="square">
              <a:spAutoFit/>
            </a:bodyPr>
            <a:lstStyle/>
            <a:p>
              <a:pPr algn="ctr">
                <a:spcBef>
                  <a:spcPct val="50000"/>
                </a:spcBef>
              </a:pPr>
              <a:r>
                <a:rPr lang="zh-CN" altLang="en-US" sz="2000" b="1" dirty="0" smtClean="0">
                  <a:solidFill>
                    <a:schemeClr val="bg1"/>
                  </a:solidFill>
                  <a:latin typeface="Times New Roman" panose="02020603050405020304" pitchFamily="18" charset="0"/>
                  <a:ea typeface="黑体" panose="02010609060101010101" pitchFamily="49" charset="-122"/>
                </a:rPr>
                <a:t>印度</a:t>
              </a:r>
              <a:r>
                <a:rPr lang="zh-CN" altLang="en-US" sz="2000" b="1" dirty="0">
                  <a:solidFill>
                    <a:schemeClr val="bg1"/>
                  </a:solidFill>
                  <a:latin typeface="Times New Roman" panose="02020603050405020304" pitchFamily="18" charset="0"/>
                  <a:ea typeface="黑体" panose="02010609060101010101" pitchFamily="49" charset="-122"/>
                </a:rPr>
                <a:t>文明</a:t>
              </a:r>
              <a:endParaRPr lang="zh-CN" altLang="en-US" sz="2000" b="1" dirty="0">
                <a:solidFill>
                  <a:schemeClr val="bg1"/>
                </a:solidFill>
                <a:latin typeface="Times New Roman" panose="02020603050405020304" pitchFamily="18" charset="0"/>
                <a:ea typeface="黑体" panose="02010609060101010101" pitchFamily="49" charset="-122"/>
              </a:endParaRPr>
            </a:p>
          </p:txBody>
        </p:sp>
        <p:sp>
          <p:nvSpPr>
            <p:cNvPr id="53" name="Text Box 6"/>
            <p:cNvSpPr txBox="1"/>
            <p:nvPr/>
          </p:nvSpPr>
          <p:spPr>
            <a:xfrm>
              <a:off x="4980" y="8026"/>
              <a:ext cx="2015" cy="628"/>
            </a:xfrm>
            <a:prstGeom prst="rect">
              <a:avLst/>
            </a:prstGeom>
            <a:solidFill>
              <a:srgbClr val="92208B"/>
            </a:solidFill>
            <a:ln w="9525">
              <a:noFill/>
            </a:ln>
          </p:spPr>
          <p:txBody>
            <a:bodyPr>
              <a:spAutoFit/>
            </a:bodyPr>
            <a:lstStyle/>
            <a:p>
              <a:pPr algn="ctr">
                <a:spcBef>
                  <a:spcPct val="50000"/>
                </a:spcBef>
              </a:pPr>
              <a:r>
                <a:rPr lang="zh-CN" altLang="en-US" sz="2000" b="1" dirty="0">
                  <a:solidFill>
                    <a:schemeClr val="bg1"/>
                  </a:solidFill>
                  <a:latin typeface="Times New Roman" panose="02020603050405020304" pitchFamily="18" charset="0"/>
                  <a:ea typeface="黑体" panose="02010609060101010101" pitchFamily="49" charset="-122"/>
                </a:rPr>
                <a:t>波斯文明</a:t>
              </a:r>
              <a:endParaRPr lang="zh-CN" altLang="en-US" sz="2000" b="1" dirty="0">
                <a:solidFill>
                  <a:schemeClr val="bg1"/>
                </a:solidFill>
                <a:latin typeface="Times New Roman" panose="02020603050405020304" pitchFamily="18" charset="0"/>
                <a:ea typeface="黑体" panose="02010609060101010101" pitchFamily="49" charset="-122"/>
              </a:endParaRPr>
            </a:p>
          </p:txBody>
        </p:sp>
      </p:grpSp>
      <p:sp>
        <p:nvSpPr>
          <p:cNvPr id="55" name="圆角矩形 54"/>
          <p:cNvSpPr/>
          <p:nvPr/>
        </p:nvSpPr>
        <p:spPr>
          <a:xfrm>
            <a:off x="117435" y="885806"/>
            <a:ext cx="271464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03253" y="885806"/>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积极影响</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57" name="图片 56" descr="t01bee137dc8a588c9c.jpg"/>
          <p:cNvPicPr>
            <a:picLocks noChangeAspect="1"/>
          </p:cNvPicPr>
          <p:nvPr/>
        </p:nvPicPr>
        <p:blipFill>
          <a:blip r:embed="rId7"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2" name="文本框 1"/>
          <p:cNvSpPr txBox="1"/>
          <p:nvPr/>
        </p:nvSpPr>
        <p:spPr>
          <a:xfrm>
            <a:off x="2304415" y="2232660"/>
            <a:ext cx="3561715" cy="583565"/>
          </a:xfrm>
          <a:prstGeom prst="rect">
            <a:avLst/>
          </a:prstGeom>
          <a:noFill/>
        </p:spPr>
        <p:txBody>
          <a:bodyPr wrap="square" rtlCol="0">
            <a:spAutoFit/>
          </a:bodyPr>
          <a:p>
            <a:r>
              <a:rPr lang="zh-CN" altLang="en-US" sz="3200" b="1">
                <a:latin typeface="楷体" panose="02010609060101010101" charset="-122"/>
                <a:ea typeface="楷体" panose="02010609060101010101" charset="-122"/>
              </a:rPr>
              <a:t>开启了</a:t>
            </a:r>
            <a:r>
              <a:rPr lang="zh-CN" altLang="en-US" sz="3200" b="1">
                <a:solidFill>
                  <a:srgbClr val="FF0000"/>
                </a:solidFill>
                <a:latin typeface="楷体" panose="02010609060101010101" charset="-122"/>
                <a:ea typeface="楷体" panose="02010609060101010101" charset="-122"/>
              </a:rPr>
              <a:t>希腊化时代</a:t>
            </a:r>
            <a:endParaRPr lang="zh-CN" altLang="en-US" sz="3200" b="1">
              <a:solidFill>
                <a:srgbClr val="FF0000"/>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dissolv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P spid="45"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8B82ACE28601C7A942F20ECC672643620C2C31B8_size70_w557_h740.jpeg"/>
          <p:cNvPicPr>
            <a:picLocks noChangeAspect="1"/>
          </p:cNvPicPr>
          <p:nvPr/>
        </p:nvPicPr>
        <p:blipFill>
          <a:blip r:embed="rId1" cstate="print"/>
          <a:stretch>
            <a:fillRect/>
          </a:stretch>
        </p:blipFill>
        <p:spPr>
          <a:xfrm>
            <a:off x="6618293" y="742929"/>
            <a:ext cx="4903782" cy="6514899"/>
          </a:xfrm>
          <a:prstGeom prst="rect">
            <a:avLst/>
          </a:prstGeom>
          <a:ln>
            <a:noFill/>
          </a:ln>
          <a:effectLst>
            <a:outerShdw blurRad="190500" algn="tl" rotWithShape="0">
              <a:srgbClr val="000000">
                <a:alpha val="70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4" name="矩形 33"/>
          <p:cNvSpPr/>
          <p:nvPr/>
        </p:nvSpPr>
        <p:spPr>
          <a:xfrm>
            <a:off x="500066" y="2457442"/>
            <a:ext cx="5546723" cy="1569660"/>
          </a:xfrm>
          <a:prstGeom prst="rect">
            <a:avLst/>
          </a:prstGeom>
        </p:spPr>
        <p:txBody>
          <a:bodyPr wrap="square">
            <a:spAutoFit/>
          </a:bodyPr>
          <a:lstStyle/>
          <a:p>
            <a:r>
              <a:rPr lang="zh-CN" altLang="en-US" sz="3200" dirty="0" smtClean="0">
                <a:solidFill>
                  <a:prstClr val="black"/>
                </a:solidFill>
                <a:latin typeface="华文新魏" panose="02010800040101010101" pitchFamily="2" charset="-122"/>
                <a:ea typeface="华文新魏" panose="02010800040101010101" pitchFamily="2" charset="-122"/>
              </a:rPr>
              <a:t>大量工商业者随军队流动，加强了</a:t>
            </a:r>
            <a:r>
              <a:rPr lang="zh-CN" altLang="en-US" sz="3200" dirty="0" smtClean="0">
                <a:solidFill>
                  <a:srgbClr val="C00000"/>
                </a:solidFill>
                <a:latin typeface="华文新魏" panose="02010800040101010101" pitchFamily="2" charset="-122"/>
                <a:ea typeface="华文新魏" panose="02010800040101010101" pitchFamily="2" charset="-122"/>
              </a:rPr>
              <a:t>东西方</a:t>
            </a:r>
            <a:r>
              <a:rPr lang="zh-CN" altLang="en-US" sz="3200" dirty="0" smtClean="0">
                <a:solidFill>
                  <a:prstClr val="black"/>
                </a:solidFill>
                <a:latin typeface="华文新魏" panose="02010800040101010101" pitchFamily="2" charset="-122"/>
                <a:ea typeface="华文新魏" panose="02010800040101010101" pitchFamily="2" charset="-122"/>
              </a:rPr>
              <a:t>之间的</a:t>
            </a:r>
            <a:r>
              <a:rPr lang="zh-CN" altLang="en-US" sz="3200" dirty="0" smtClean="0">
                <a:solidFill>
                  <a:srgbClr val="C00000"/>
                </a:solidFill>
                <a:latin typeface="华文新魏" panose="02010800040101010101" pitchFamily="2" charset="-122"/>
                <a:ea typeface="华文新魏" panose="02010800040101010101" pitchFamily="2" charset="-122"/>
              </a:rPr>
              <a:t>经济联系</a:t>
            </a:r>
            <a:r>
              <a:rPr lang="zh-CN" altLang="en-US" sz="3200" dirty="0" smtClean="0">
                <a:solidFill>
                  <a:prstClr val="black"/>
                </a:solidFill>
                <a:latin typeface="华文新魏" panose="02010800040101010101" pitchFamily="2" charset="-122"/>
                <a:ea typeface="华文新魏" panose="02010800040101010101" pitchFamily="2" charset="-122"/>
              </a:rPr>
              <a:t>和</a:t>
            </a:r>
            <a:r>
              <a:rPr lang="zh-CN" altLang="en-US" sz="3200" dirty="0" smtClean="0">
                <a:solidFill>
                  <a:srgbClr val="C00000"/>
                </a:solidFill>
                <a:latin typeface="华文新魏" panose="02010800040101010101" pitchFamily="2" charset="-122"/>
                <a:ea typeface="华文新魏" panose="02010800040101010101" pitchFamily="2" charset="-122"/>
              </a:rPr>
              <a:t>贸易往来</a:t>
            </a:r>
            <a:r>
              <a:rPr lang="zh-CN" altLang="en-US" sz="3200" dirty="0" smtClean="0">
                <a:solidFill>
                  <a:prstClr val="black"/>
                </a:solidFill>
                <a:latin typeface="华文新魏" panose="02010800040101010101" pitchFamily="2" charset="-122"/>
                <a:ea typeface="华文新魏" panose="02010800040101010101" pitchFamily="2" charset="-122"/>
              </a:rPr>
              <a:t>。</a:t>
            </a:r>
            <a:endParaRPr lang="zh-CN" altLang="en-US" sz="3200" dirty="0"/>
          </a:p>
        </p:txBody>
      </p:sp>
      <p:sp>
        <p:nvSpPr>
          <p:cNvPr id="38" name="矩形 37"/>
          <p:cNvSpPr/>
          <p:nvPr/>
        </p:nvSpPr>
        <p:spPr>
          <a:xfrm>
            <a:off x="284240" y="1743062"/>
            <a:ext cx="1762021" cy="584775"/>
          </a:xfrm>
          <a:prstGeom prst="rect">
            <a:avLst/>
          </a:prstGeom>
        </p:spPr>
        <p:txBody>
          <a:bodyPr wrap="none">
            <a:spAutoFit/>
          </a:bodyPr>
          <a:lstStyle/>
          <a:p>
            <a:r>
              <a:rPr lang="en-US" altLang="zh-CN" sz="3200" dirty="0" smtClean="0">
                <a:latin typeface="华文新魏" panose="02010800040101010101" pitchFamily="2" charset="-122"/>
                <a:ea typeface="华文新魏" panose="02010800040101010101" pitchFamily="2" charset="-122"/>
              </a:rPr>
              <a:t>b.</a:t>
            </a:r>
            <a:r>
              <a:rPr lang="zh-CN" altLang="en-US" sz="3200" dirty="0" smtClean="0">
                <a:latin typeface="华文新魏" panose="02010800040101010101" pitchFamily="2" charset="-122"/>
                <a:ea typeface="华文新魏" panose="02010800040101010101" pitchFamily="2" charset="-122"/>
              </a:rPr>
              <a:t>经济上</a:t>
            </a:r>
            <a:endParaRPr lang="zh-CN" altLang="en-US" sz="3200" dirty="0"/>
          </a:p>
        </p:txBody>
      </p:sp>
      <p:pic>
        <p:nvPicPr>
          <p:cNvPr id="28" name="图片 27"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1" name="图片 30"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3" name="矩形 32"/>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5" name="组合 23"/>
          <p:cNvGrpSpPr/>
          <p:nvPr/>
        </p:nvGrpSpPr>
        <p:grpSpPr>
          <a:xfrm flipH="1">
            <a:off x="8261367" y="-12408"/>
            <a:ext cx="2750820" cy="740098"/>
            <a:chOff x="0" y="-2"/>
            <a:chExt cx="1377891" cy="634701"/>
          </a:xfrm>
          <a:solidFill>
            <a:schemeClr val="bg2">
              <a:lumMod val="90000"/>
            </a:schemeClr>
          </a:solidFill>
        </p:grpSpPr>
        <p:sp>
          <p:nvSpPr>
            <p:cNvPr id="41" name="直角三角形 4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2" name="矩形 4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3" name="直接连接符 42"/>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4"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9" name="组合 66"/>
          <p:cNvGrpSpPr/>
          <p:nvPr/>
        </p:nvGrpSpPr>
        <p:grpSpPr>
          <a:xfrm flipH="1">
            <a:off x="8776673" y="-12408"/>
            <a:ext cx="2750820" cy="740098"/>
            <a:chOff x="0" y="-2"/>
            <a:chExt cx="1377891" cy="634701"/>
          </a:xfrm>
          <a:solidFill>
            <a:schemeClr val="bg2">
              <a:lumMod val="90000"/>
            </a:schemeClr>
          </a:solidFill>
        </p:grpSpPr>
        <p:sp>
          <p:nvSpPr>
            <p:cNvPr id="54" name="直角三角形 5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1" name="矩形 6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2" name="图片 61"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3"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5" name="图片 64"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47" name="TextBox 46"/>
          <p:cNvSpPr txBox="1"/>
          <p:nvPr/>
        </p:nvSpPr>
        <p:spPr>
          <a:xfrm>
            <a:off x="331749" y="4166589"/>
            <a:ext cx="5857916" cy="2670713"/>
          </a:xfrm>
          <a:prstGeom prst="roundRect">
            <a:avLst>
              <a:gd name="adj" fmla="val 7552"/>
            </a:avLst>
          </a:prstGeom>
          <a:blipFill>
            <a:blip r:embed="rId6"/>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3200" dirty="0" smtClean="0">
                <a:latin typeface="华文新魏" panose="02010800040101010101" pitchFamily="2" charset="-122"/>
                <a:ea typeface="华文新魏" panose="02010800040101010101" pitchFamily="2" charset="-122"/>
              </a:rPr>
              <a:t>       </a:t>
            </a:r>
            <a:r>
              <a:rPr lang="en-US" altLang="zh-CN" sz="3200" dirty="0" smtClean="0">
                <a:latin typeface="华文新魏" panose="02010800040101010101" pitchFamily="2" charset="-122"/>
                <a:ea typeface="华文新魏" panose="02010800040101010101" pitchFamily="2" charset="-122"/>
              </a:rPr>
              <a:t> </a:t>
            </a:r>
            <a:r>
              <a:rPr lang="zh-CN" altLang="en-US" sz="3200" dirty="0" smtClean="0">
                <a:latin typeface="华文新魏" panose="02010800040101010101" pitchFamily="2" charset="-122"/>
                <a:ea typeface="华文新魏" panose="02010800040101010101" pitchFamily="2" charset="-122"/>
              </a:rPr>
              <a:t>通过远征而形成的欧亚非三洲一体的希腊化世界，对沟通希腊和埃及、西亚、中亚以至印度的商业贸易，具有非常积极的意义。</a:t>
            </a:r>
            <a:endParaRPr lang="zh-CN" altLang="en-US" sz="3200" dirty="0">
              <a:latin typeface="华文新魏" panose="02010800040101010101" pitchFamily="2" charset="-122"/>
              <a:ea typeface="华文新魏" panose="02010800040101010101" pitchFamily="2" charset="-122"/>
            </a:endParaRPr>
          </a:p>
        </p:txBody>
      </p:sp>
      <p:sp>
        <p:nvSpPr>
          <p:cNvPr id="26" name="圆角矩形 25"/>
          <p:cNvSpPr/>
          <p:nvPr/>
        </p:nvSpPr>
        <p:spPr>
          <a:xfrm>
            <a:off x="117435" y="885806"/>
            <a:ext cx="271464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03253" y="885806"/>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积极影响</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30" name="图片 29" descr="t01bee137dc8a588c9c.jpg"/>
          <p:cNvPicPr>
            <a:picLocks noChangeAspect="1"/>
          </p:cNvPicPr>
          <p:nvPr/>
        </p:nvPicPr>
        <p:blipFill>
          <a:blip r:embed="rId7"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500" fill="hold"/>
                                        <p:tgtEl>
                                          <p:spTgt spid="34"/>
                                        </p:tgtEl>
                                        <p:attrNameLst>
                                          <p:attrName>ppt_x</p:attrName>
                                        </p:attrNameLst>
                                      </p:cBhvr>
                                      <p:tavLst>
                                        <p:tav tm="0">
                                          <p:val>
                                            <p:strVal val="#ppt_x"/>
                                          </p:val>
                                        </p:tav>
                                        <p:tav tm="100000">
                                          <p:val>
                                            <p:strVal val="#ppt_x"/>
                                          </p:val>
                                        </p:tav>
                                      </p:tavLst>
                                    </p:anim>
                                    <p:anim calcmode="lin" valueType="num">
                                      <p:cBhvr additive="base">
                                        <p:cTn id="1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t0146de680f6ed87e4b.jpg"/>
          <p:cNvPicPr>
            <a:picLocks noChangeAspect="1"/>
          </p:cNvPicPr>
          <p:nvPr/>
        </p:nvPicPr>
        <p:blipFill>
          <a:blip r:embed="rId1">
            <a:clrChange>
              <a:clrFrom>
                <a:srgbClr val="EDECEA"/>
              </a:clrFrom>
              <a:clrTo>
                <a:srgbClr val="EDECEA">
                  <a:alpha val="0"/>
                </a:srgbClr>
              </a:clrTo>
            </a:clrChange>
          </a:blip>
          <a:srcRect t="9358"/>
          <a:stretch>
            <a:fillRect/>
          </a:stretch>
        </p:blipFill>
        <p:spPr>
          <a:xfrm>
            <a:off x="6118227" y="4332684"/>
            <a:ext cx="4724397" cy="2482476"/>
          </a:xfrm>
          <a:prstGeom prst="rect">
            <a:avLst/>
          </a:prstGeom>
        </p:spPr>
      </p:pic>
      <p:sp>
        <p:nvSpPr>
          <p:cNvPr id="48" name="圆角矩形标注 47"/>
          <p:cNvSpPr/>
          <p:nvPr/>
        </p:nvSpPr>
        <p:spPr>
          <a:xfrm>
            <a:off x="4618029" y="2957508"/>
            <a:ext cx="3286148" cy="2214578"/>
          </a:xfrm>
          <a:prstGeom prst="wedgeRoundRectCallout">
            <a:avLst>
              <a:gd name="adj1" fmla="val 15937"/>
              <a:gd name="adj2" fmla="val 76263"/>
              <a:gd name="adj3"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34" name="矩形 33"/>
          <p:cNvSpPr/>
          <p:nvPr/>
        </p:nvSpPr>
        <p:spPr>
          <a:xfrm>
            <a:off x="331749" y="1528748"/>
            <a:ext cx="10930014" cy="1077218"/>
          </a:xfrm>
          <a:prstGeom prst="rect">
            <a:avLst/>
          </a:prstGeom>
        </p:spPr>
        <p:txBody>
          <a:bodyPr wrap="square">
            <a:spAutoFit/>
          </a:bodyPr>
          <a:lstStyle/>
          <a:p>
            <a:r>
              <a:rPr lang="en-US" altLang="zh-CN" sz="3200" dirty="0" smtClean="0">
                <a:latin typeface="华文新魏" panose="02010800040101010101" pitchFamily="2" charset="-122"/>
                <a:ea typeface="华文新魏" panose="02010800040101010101" pitchFamily="2" charset="-122"/>
              </a:rPr>
              <a:t>C.</a:t>
            </a:r>
            <a:r>
              <a:rPr lang="zh-CN" altLang="en-US" sz="3200" dirty="0" smtClean="0">
                <a:latin typeface="华文新魏" panose="02010800040101010101" pitchFamily="2" charset="-122"/>
                <a:ea typeface="华文新魏" panose="02010800040101010101" pitchFamily="2" charset="-122"/>
              </a:rPr>
              <a:t>亚历山大在帝国境内建造了几十座</a:t>
            </a:r>
            <a:r>
              <a:rPr lang="zh-CN" altLang="en-US" sz="3200" dirty="0" smtClean="0">
                <a:solidFill>
                  <a:srgbClr val="C00000"/>
                </a:solidFill>
                <a:latin typeface="华文新魏" panose="02010800040101010101" pitchFamily="2" charset="-122"/>
                <a:ea typeface="华文新魏" panose="02010800040101010101" pitchFamily="2" charset="-122"/>
              </a:rPr>
              <a:t>新城</a:t>
            </a:r>
            <a:r>
              <a:rPr lang="zh-CN" altLang="en-US" sz="3200" dirty="0" smtClean="0">
                <a:latin typeface="华文新魏" panose="02010800040101010101" pitchFamily="2" charset="-122"/>
                <a:ea typeface="华文新魏" panose="02010800040101010101" pitchFamily="2" charset="-122"/>
              </a:rPr>
              <a:t>，这些城市后来成为新的经济文化中心。</a:t>
            </a:r>
            <a:endParaRPr lang="zh-CN" altLang="en-US" sz="3200" dirty="0"/>
          </a:p>
        </p:txBody>
      </p:sp>
      <p:pic>
        <p:nvPicPr>
          <p:cNvPr id="27" name="图片 26"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28" name="图片 27"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3" name="矩形 32"/>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8" name="组合 23"/>
          <p:cNvGrpSpPr/>
          <p:nvPr/>
        </p:nvGrpSpPr>
        <p:grpSpPr>
          <a:xfrm flipH="1">
            <a:off x="8261367" y="-12408"/>
            <a:ext cx="2750820" cy="740098"/>
            <a:chOff x="0" y="-2"/>
            <a:chExt cx="1377891" cy="634701"/>
          </a:xfrm>
          <a:solidFill>
            <a:schemeClr val="bg2">
              <a:lumMod val="90000"/>
            </a:schemeClr>
          </a:solidFill>
        </p:grpSpPr>
        <p:sp>
          <p:nvSpPr>
            <p:cNvPr id="39" name="直角三角形 3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0" name="矩形 3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1" name="直接连接符 40"/>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2"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3" name="组合 66"/>
          <p:cNvGrpSpPr/>
          <p:nvPr/>
        </p:nvGrpSpPr>
        <p:grpSpPr>
          <a:xfrm flipH="1">
            <a:off x="8776673" y="-12408"/>
            <a:ext cx="2750820" cy="740098"/>
            <a:chOff x="0" y="-2"/>
            <a:chExt cx="1377891" cy="634701"/>
          </a:xfrm>
          <a:solidFill>
            <a:schemeClr val="bg2">
              <a:lumMod val="90000"/>
            </a:schemeClr>
          </a:solidFill>
        </p:grpSpPr>
        <p:sp>
          <p:nvSpPr>
            <p:cNvPr id="44" name="直角三角形 4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9" name="矩形 4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54" name="图片 53"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1"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3" name="图片 62"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26" name="TextBox 25"/>
          <p:cNvSpPr txBox="1"/>
          <p:nvPr/>
        </p:nvSpPr>
        <p:spPr>
          <a:xfrm>
            <a:off x="260311" y="3243260"/>
            <a:ext cx="3929090" cy="3676352"/>
          </a:xfrm>
          <a:prstGeom prst="roundRect">
            <a:avLst>
              <a:gd name="adj" fmla="val 7552"/>
            </a:avLst>
          </a:prstGeom>
          <a:blipFill>
            <a:blip r:embed="rId6"/>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      亚历山大在进军途中，建立了许多以自己名字命名的新城，今天埃及的亚历山大港就是那时兴建的。这些城市在文化、教育、城市建筑   等方面受到了希腊文化的影响。</a:t>
            </a:r>
            <a:endParaRPr lang="zh-CN" altLang="en-US" sz="2800" dirty="0">
              <a:latin typeface="微软雅黑" panose="020B0503020204020204" pitchFamily="34" charset="-122"/>
              <a:ea typeface="微软雅黑" panose="020B0503020204020204" pitchFamily="34" charset="-122"/>
            </a:endParaRPr>
          </a:p>
        </p:txBody>
      </p:sp>
      <p:sp>
        <p:nvSpPr>
          <p:cNvPr id="25" name="圆角矩形 24"/>
          <p:cNvSpPr/>
          <p:nvPr/>
        </p:nvSpPr>
        <p:spPr>
          <a:xfrm>
            <a:off x="117435" y="885806"/>
            <a:ext cx="271464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03253" y="885806"/>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积极影响</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30" name="图片 29" descr="t01bee137dc8a588c9c.jpg"/>
          <p:cNvPicPr>
            <a:picLocks noChangeAspect="1"/>
          </p:cNvPicPr>
          <p:nvPr/>
        </p:nvPicPr>
        <p:blipFill>
          <a:blip r:embed="rId7"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35" name="TextBox 34"/>
          <p:cNvSpPr txBox="1"/>
          <p:nvPr/>
        </p:nvSpPr>
        <p:spPr>
          <a:xfrm>
            <a:off x="4779954" y="3107378"/>
            <a:ext cx="1800493" cy="369332"/>
          </a:xfrm>
          <a:prstGeom prst="rect">
            <a:avLst/>
          </a:prstGeom>
          <a:solidFill>
            <a:schemeClr val="bg1"/>
          </a:solidFill>
        </p:spPr>
        <p:txBody>
          <a:bodyPr wrap="none" rtlCol="0">
            <a:spAutoFit/>
          </a:bodyPr>
          <a:lstStyle/>
          <a:p>
            <a:r>
              <a:rPr lang="zh-CN" altLang="en-US" sz="1800" dirty="0" smtClean="0">
                <a:latin typeface="微软雅黑" panose="020B0503020204020204" pitchFamily="34" charset="-122"/>
                <a:ea typeface="微软雅黑" panose="020B0503020204020204" pitchFamily="34" charset="-122"/>
              </a:rPr>
              <a:t>埃及亚历山大港</a:t>
            </a:r>
            <a:endParaRPr lang="zh-CN" altLang="en-US" sz="1800" dirty="0">
              <a:latin typeface="微软雅黑" panose="020B0503020204020204" pitchFamily="34" charset="-122"/>
              <a:ea typeface="微软雅黑" panose="020B0503020204020204" pitchFamily="34" charset="-122"/>
            </a:endParaRPr>
          </a:p>
        </p:txBody>
      </p:sp>
      <p:pic>
        <p:nvPicPr>
          <p:cNvPr id="50" name="图片 49" descr="t01d337f4a7347d8f64.jpg"/>
          <p:cNvPicPr>
            <a:picLocks noChangeAspect="1"/>
          </p:cNvPicPr>
          <p:nvPr/>
        </p:nvPicPr>
        <p:blipFill>
          <a:blip r:embed="rId8"/>
          <a:stretch>
            <a:fillRect/>
          </a:stretch>
        </p:blipFill>
        <p:spPr>
          <a:xfrm>
            <a:off x="4760904" y="3046800"/>
            <a:ext cx="2996651" cy="2000264"/>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down)">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dissolv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34" grpId="0"/>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0_1168848801177.jpg"/>
          <p:cNvPicPr>
            <a:picLocks noChangeAspect="1"/>
          </p:cNvPicPr>
          <p:nvPr/>
        </p:nvPicPr>
        <p:blipFill>
          <a:blip r:embed="rId1" cstate="print">
            <a:duotone>
              <a:schemeClr val="bg2">
                <a:shade val="45000"/>
                <a:satMod val="135000"/>
              </a:schemeClr>
              <a:prstClr val="white"/>
            </a:duotone>
            <a:lum bright="20000"/>
          </a:blip>
          <a:stretch>
            <a:fillRect/>
          </a:stretch>
        </p:blipFill>
        <p:spPr>
          <a:xfrm>
            <a:off x="3046393" y="1096212"/>
            <a:ext cx="6618293" cy="6104688"/>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9" name="矩形 28"/>
          <p:cNvSpPr/>
          <p:nvPr/>
        </p:nvSpPr>
        <p:spPr>
          <a:xfrm>
            <a:off x="1046129" y="2688979"/>
            <a:ext cx="9429816" cy="2554545"/>
          </a:xfrm>
          <a:prstGeom prst="rect">
            <a:avLst/>
          </a:prstGeom>
        </p:spPr>
        <p:txBody>
          <a:bodyPr wrap="square">
            <a:spAutoFit/>
          </a:bodyPr>
          <a:lstStyle/>
          <a:p>
            <a:r>
              <a:rPr lang="zh-CN" altLang="en-US" sz="4000" dirty="0" smtClean="0">
                <a:latin typeface="华文新魏" panose="02010800040101010101" pitchFamily="2" charset="-122"/>
                <a:ea typeface="华文新魏" panose="02010800040101010101" pitchFamily="2" charset="-122"/>
              </a:rPr>
              <a:t>        亚历山大帝国开阔了人们的视野和胸怀，希腊人从此走出狭小的城邦界限，而以全新的、平和的、世界主义的目光看待世界和别人</a:t>
            </a:r>
            <a:r>
              <a:rPr lang="en-US" altLang="zh-CN" sz="4000" dirty="0" smtClean="0">
                <a:latin typeface="华文新魏" panose="02010800040101010101" pitchFamily="2" charset="-122"/>
                <a:ea typeface="华文新魏" panose="02010800040101010101" pitchFamily="2" charset="-122"/>
              </a:rPr>
              <a:t>……</a:t>
            </a:r>
            <a:endParaRPr lang="zh-CN" altLang="en-US" sz="4000" dirty="0">
              <a:latin typeface="华文新魏" panose="02010800040101010101" pitchFamily="2" charset="-122"/>
              <a:ea typeface="华文新魏" panose="02010800040101010101" pitchFamily="2" charset="-122"/>
            </a:endParaRPr>
          </a:p>
        </p:txBody>
      </p:sp>
      <p:pic>
        <p:nvPicPr>
          <p:cNvPr id="26" name="图片 25"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27" name="图片 26"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2" name="矩形 31"/>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3" name="组合 23"/>
          <p:cNvGrpSpPr/>
          <p:nvPr/>
        </p:nvGrpSpPr>
        <p:grpSpPr>
          <a:xfrm flipH="1">
            <a:off x="8261367" y="-12408"/>
            <a:ext cx="2750820" cy="740098"/>
            <a:chOff x="0" y="-2"/>
            <a:chExt cx="1377891" cy="634701"/>
          </a:xfrm>
          <a:solidFill>
            <a:schemeClr val="bg2">
              <a:lumMod val="90000"/>
            </a:schemeClr>
          </a:solidFill>
        </p:grpSpPr>
        <p:sp>
          <p:nvSpPr>
            <p:cNvPr id="34" name="直角三角形 3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5" name="矩形 3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36" name="直接连接符 35"/>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7"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38" name="组合 66"/>
          <p:cNvGrpSpPr/>
          <p:nvPr/>
        </p:nvGrpSpPr>
        <p:grpSpPr>
          <a:xfrm flipH="1">
            <a:off x="8776673" y="-12408"/>
            <a:ext cx="2750820" cy="740098"/>
            <a:chOff x="0" y="-2"/>
            <a:chExt cx="1377891" cy="634701"/>
          </a:xfrm>
          <a:solidFill>
            <a:schemeClr val="bg2">
              <a:lumMod val="90000"/>
            </a:schemeClr>
          </a:solidFill>
        </p:grpSpPr>
        <p:sp>
          <p:nvSpPr>
            <p:cNvPr id="39" name="直角三角形 3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0" name="矩形 3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41" name="图片 40"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2"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3"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44" name="图片 43"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24" name="圆角矩形 23"/>
          <p:cNvSpPr/>
          <p:nvPr/>
        </p:nvSpPr>
        <p:spPr>
          <a:xfrm>
            <a:off x="117435" y="885806"/>
            <a:ext cx="1928826"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03253" y="885806"/>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影响</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46" name="图片 45" descr="t01bee137dc8a588c9c.jpg"/>
          <p:cNvPicPr>
            <a:picLocks noChangeAspect="1"/>
          </p:cNvPicPr>
          <p:nvPr/>
        </p:nvPicPr>
        <p:blipFill>
          <a:blip r:embed="rId6"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descr="15de4eaa9c31765e48ab936bfc41f36ebb6cd96312076-QAZ58V_fw658.jpg"/>
          <p:cNvPicPr>
            <a:picLocks noChangeAspect="1"/>
          </p:cNvPicPr>
          <p:nvPr/>
        </p:nvPicPr>
        <p:blipFill>
          <a:blip r:embed="rId1" cstate="print">
            <a:duotone>
              <a:schemeClr val="bg2">
                <a:shade val="45000"/>
                <a:satMod val="135000"/>
              </a:schemeClr>
              <a:prstClr val="white"/>
            </a:duotone>
          </a:blip>
          <a:srcRect r="25595"/>
          <a:stretch>
            <a:fillRect/>
          </a:stretch>
        </p:blipFill>
        <p:spPr>
          <a:xfrm>
            <a:off x="7521445" y="528616"/>
            <a:ext cx="3954631" cy="6643734"/>
          </a:xfrm>
          <a:prstGeom prst="rect">
            <a:avLst/>
          </a:prstGeom>
        </p:spPr>
      </p:pic>
      <p:sp>
        <p:nvSpPr>
          <p:cNvPr id="10" name="矩形 9"/>
          <p:cNvSpPr/>
          <p:nvPr/>
        </p:nvSpPr>
        <p:spPr bwMode="auto">
          <a:xfrm flipV="1">
            <a:off x="-25441" y="7172350"/>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2" name="AutoShape 12"/>
          <p:cNvSpPr/>
          <p:nvPr/>
        </p:nvSpPr>
        <p:spPr bwMode="auto">
          <a:xfrm>
            <a:off x="1046129" y="2386004"/>
            <a:ext cx="214314" cy="3643338"/>
          </a:xfrm>
          <a:prstGeom prst="leftBrace">
            <a:avLst>
              <a:gd name="adj1" fmla="val 69831"/>
              <a:gd name="adj2" fmla="val 47500"/>
            </a:avLst>
          </a:prstGeom>
          <a:noFill/>
          <a:ln w="38100">
            <a:solidFill>
              <a:schemeClr val="tx1">
                <a:lumMod val="95000"/>
                <a:lumOff val="5000"/>
              </a:schemeClr>
            </a:solidFill>
            <a:round/>
          </a:ln>
          <a:effectLst/>
        </p:spPr>
        <p:txBody>
          <a:bodyPr wrap="none" anchor="ctr"/>
          <a:lstStyle/>
          <a:p>
            <a:pPr algn="ctr"/>
            <a:endParaRPr lang="zh-CN" altLang="zh-CN" sz="3200">
              <a:solidFill>
                <a:srgbClr val="76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23" name="TextBox 22">
            <a:hlinkClick r:id=""/>
          </p:cNvPr>
          <p:cNvSpPr txBox="1"/>
          <p:nvPr/>
        </p:nvSpPr>
        <p:spPr>
          <a:xfrm>
            <a:off x="3493080" y="872535"/>
            <a:ext cx="2810385" cy="584775"/>
          </a:xfrm>
          <a:prstGeom prst="rect">
            <a:avLst/>
          </a:prstGeom>
          <a:noFill/>
        </p:spPr>
        <p:txBody>
          <a:bodyPr wrap="none" rtlCol="0">
            <a:spAutoFit/>
          </a:bodyPr>
          <a:lstStyle/>
          <a:p>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地理位置</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37" name="TextBox 36"/>
          <p:cNvSpPr txBox="1"/>
          <p:nvPr/>
        </p:nvSpPr>
        <p:spPr>
          <a:xfrm>
            <a:off x="1180803" y="5801757"/>
            <a:ext cx="3357586" cy="584775"/>
          </a:xfrm>
          <a:prstGeom prst="rect">
            <a:avLst/>
          </a:prstGeom>
          <a:noFill/>
        </p:spPr>
        <p:txBody>
          <a:bodyPr wrap="square" rtlCol="0">
            <a:spAutoFit/>
          </a:bodyPr>
          <a:lstStyle/>
          <a:p>
            <a:r>
              <a:rPr lang="zh-CN" altLang="en-US" sz="3200" dirty="0" smtClean="0">
                <a:latin typeface="华文新魏" panose="02010800040101010101" pitchFamily="2" charset="-122"/>
                <a:ea typeface="华文新魏" panose="02010800040101010101" pitchFamily="2" charset="-122"/>
              </a:rPr>
              <a:t>３</a:t>
            </a:r>
            <a:r>
              <a:rPr lang="en-US" altLang="zh-CN" sz="3200" dirty="0" smtClean="0">
                <a:latin typeface="华文新魏" panose="02010800040101010101" pitchFamily="2" charset="-122"/>
                <a:ea typeface="华文新魏" panose="02010800040101010101" pitchFamily="2" charset="-122"/>
              </a:rPr>
              <a:t>.</a:t>
            </a:r>
            <a:r>
              <a:rPr lang="zh-CN" altLang="en-US" sz="3200" dirty="0" smtClean="0">
                <a:latin typeface="华文新魏" panose="02010800040101010101" pitchFamily="2" charset="-122"/>
                <a:ea typeface="华文新魏" panose="02010800040101010101" pitchFamily="2" charset="-122"/>
              </a:rPr>
              <a:t>亚历山大</a:t>
            </a:r>
            <a:r>
              <a:rPr lang="zh-CN" altLang="en-US" sz="3200" dirty="0" smtClean="0">
                <a:solidFill>
                  <a:srgbClr val="C00000"/>
                </a:solidFill>
                <a:latin typeface="华文新魏" panose="02010800040101010101" pitchFamily="2" charset="-122"/>
                <a:ea typeface="华文新魏" panose="02010800040101010101" pitchFamily="2" charset="-122"/>
              </a:rPr>
              <a:t>东征</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39" name="Rectangle 2"/>
          <p:cNvSpPr>
            <a:spLocks noChangeArrowheads="1"/>
          </p:cNvSpPr>
          <p:nvPr/>
        </p:nvSpPr>
        <p:spPr bwMode="auto">
          <a:xfrm>
            <a:off x="3471096" y="3314698"/>
            <a:ext cx="2880917"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5</a:t>
            </a:r>
            <a:r>
              <a:rPr lang="zh-CN" altLang="en-US" sz="3200" dirty="0" smtClean="0">
                <a:latin typeface="华文新魏" panose="02010800040101010101" pitchFamily="2" charset="-122"/>
                <a:ea typeface="华文新魏" panose="02010800040101010101" pitchFamily="2" charset="-122"/>
              </a:rPr>
              <a:t>）希腊城邦</a:t>
            </a:r>
            <a:endParaRPr lang="zh-CN" altLang="en-US" sz="3200" dirty="0">
              <a:latin typeface="华文新魏" panose="02010800040101010101" pitchFamily="2" charset="-122"/>
              <a:ea typeface="华文新魏" panose="02010800040101010101" pitchFamily="2" charset="-122"/>
            </a:endParaRPr>
          </a:p>
        </p:txBody>
      </p:sp>
      <p:sp>
        <p:nvSpPr>
          <p:cNvPr id="40" name="Rectangle 3">
            <a:hlinkClick r:id=""/>
          </p:cNvPr>
          <p:cNvSpPr>
            <a:spLocks noChangeArrowheads="1"/>
          </p:cNvSpPr>
          <p:nvPr/>
        </p:nvSpPr>
        <p:spPr bwMode="auto">
          <a:xfrm>
            <a:off x="6189665" y="4502602"/>
            <a:ext cx="2060179"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2</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高峰</a:t>
            </a:r>
            <a:endParaRPr lang="zh-CN" altLang="en-US" sz="3200" dirty="0">
              <a:solidFill>
                <a:srgbClr val="990000"/>
              </a:solidFill>
              <a:latin typeface="华文新魏" panose="02010800040101010101" pitchFamily="2" charset="-122"/>
              <a:ea typeface="华文新魏" panose="02010800040101010101" pitchFamily="2" charset="-122"/>
            </a:endParaRPr>
          </a:p>
        </p:txBody>
      </p:sp>
      <p:grpSp>
        <p:nvGrpSpPr>
          <p:cNvPr id="51" name="组合 47"/>
          <p:cNvGrpSpPr/>
          <p:nvPr/>
        </p:nvGrpSpPr>
        <p:grpSpPr>
          <a:xfrm>
            <a:off x="-96879" y="1071570"/>
            <a:ext cx="1285884" cy="6457970"/>
            <a:chOff x="-244120" y="565099"/>
            <a:chExt cx="1364465" cy="5505150"/>
          </a:xfrm>
        </p:grpSpPr>
        <p:pic>
          <p:nvPicPr>
            <p:cNvPr id="52" name="Picture 271" descr="21"/>
            <p:cNvPicPr>
              <a:picLocks noChangeAspect="1" noChangeArrowheads="1"/>
            </p:cNvPicPr>
            <p:nvPr/>
          </p:nvPicPr>
          <p:blipFill>
            <a:blip r:embed="rId2" cstate="print">
              <a:lum contrast="-32000"/>
              <a:extLst>
                <a:ext uri="{28A0092B-C50C-407E-A947-70E740481C1C}">
                  <a14:useLocalDpi xmlns:a14="http://schemas.microsoft.com/office/drawing/2010/main" val="0"/>
                </a:ext>
              </a:extLst>
            </a:blip>
            <a:srcRect/>
            <a:stretch>
              <a:fillRect/>
            </a:stretch>
          </p:blipFill>
          <p:spPr bwMode="auto">
            <a:xfrm>
              <a:off x="-244120" y="565099"/>
              <a:ext cx="1364465" cy="55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46390" y="930486"/>
              <a:ext cx="770741" cy="4965429"/>
            </a:xfrm>
            <a:prstGeom prst="rect">
              <a:avLst/>
            </a:prstGeom>
            <a:noFill/>
          </p:spPr>
          <p:txBody>
            <a:bodyPr vert="eaVert" wrap="square" rtlCol="0">
              <a:spAutoFit/>
            </a:bodyPr>
            <a:lstStyle/>
            <a:p>
              <a:pPr>
                <a:lnSpc>
                  <a:spcPct val="110000"/>
                </a:lnSpc>
              </a:pPr>
              <a:r>
                <a:rPr lang="zh-CN" altLang="en-US" sz="3200" b="1" dirty="0" smtClean="0">
                  <a:solidFill>
                    <a:schemeClr val="bg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希腊城邦和亚历山大帝国</a:t>
              </a:r>
              <a:endParaRPr lang="zh-CN" altLang="en-US" sz="3200" b="1" dirty="0" smtClean="0">
                <a:solidFill>
                  <a:schemeClr val="bg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pic>
        <p:nvPicPr>
          <p:cNvPr id="54" name="图片 53"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55" name="图片 54"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57" name="矩形 56"/>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58" name="组合 23"/>
          <p:cNvGrpSpPr/>
          <p:nvPr/>
        </p:nvGrpSpPr>
        <p:grpSpPr>
          <a:xfrm flipH="1">
            <a:off x="8261367" y="-12408"/>
            <a:ext cx="2750820" cy="740098"/>
            <a:chOff x="0" y="-2"/>
            <a:chExt cx="1377891" cy="634701"/>
          </a:xfrm>
          <a:solidFill>
            <a:schemeClr val="bg2">
              <a:lumMod val="90000"/>
            </a:schemeClr>
          </a:solidFill>
        </p:grpSpPr>
        <p:sp>
          <p:nvSpPr>
            <p:cNvPr id="59" name="直角三角形 5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0" name="矩形 5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1" name="直接连接符 60"/>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2"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64" name="组合 66"/>
          <p:cNvGrpSpPr/>
          <p:nvPr/>
        </p:nvGrpSpPr>
        <p:grpSpPr>
          <a:xfrm flipH="1">
            <a:off x="8776673" y="-12408"/>
            <a:ext cx="2750820" cy="740098"/>
            <a:chOff x="0" y="-2"/>
            <a:chExt cx="1377891" cy="634701"/>
          </a:xfrm>
          <a:solidFill>
            <a:schemeClr val="bg2">
              <a:lumMod val="90000"/>
            </a:schemeClr>
          </a:solidFill>
        </p:grpSpPr>
        <p:sp>
          <p:nvSpPr>
            <p:cNvPr id="65" name="直角三角形 6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9" name="矩形 6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81" name="图片 80"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82"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3"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9" name="TextBox 88">
            <a:hlinkClick r:id=""/>
          </p:cNvPr>
          <p:cNvSpPr txBox="1"/>
          <p:nvPr/>
        </p:nvSpPr>
        <p:spPr>
          <a:xfrm>
            <a:off x="3185344" y="2015543"/>
            <a:ext cx="3429024" cy="584775"/>
          </a:xfrm>
          <a:prstGeom prst="rect">
            <a:avLst/>
          </a:prstGeom>
          <a:noFill/>
        </p:spPr>
        <p:txBody>
          <a:bodyPr wrap="square" rtlCol="0">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3</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爱琴文明</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42" name="TextBox 41">
            <a:hlinkClick r:id=""/>
          </p:cNvPr>
          <p:cNvSpPr txBox="1"/>
          <p:nvPr/>
        </p:nvSpPr>
        <p:spPr>
          <a:xfrm>
            <a:off x="4189401" y="4515873"/>
            <a:ext cx="2000264" cy="584775"/>
          </a:xfrm>
          <a:prstGeom prst="rect">
            <a:avLst/>
          </a:prstGeom>
          <a:noFill/>
        </p:spPr>
        <p:txBody>
          <a:bodyPr wrap="square" rtlCol="0">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形成</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43" name="TextBox 42"/>
          <p:cNvSpPr txBox="1"/>
          <p:nvPr/>
        </p:nvSpPr>
        <p:spPr>
          <a:xfrm>
            <a:off x="1117567" y="2086981"/>
            <a:ext cx="2353529" cy="584775"/>
          </a:xfrm>
          <a:prstGeom prst="rect">
            <a:avLst/>
          </a:prstGeom>
          <a:noFill/>
        </p:spPr>
        <p:txBody>
          <a:bodyPr wrap="none" rtlCol="0">
            <a:spAutoFit/>
          </a:bodyPr>
          <a:lstStyle/>
          <a:p>
            <a:r>
              <a:rPr lang="zh-CN" altLang="en-US" sz="3200" dirty="0" smtClean="0">
                <a:latin typeface="华文新魏" panose="02010800040101010101" pitchFamily="2" charset="-122"/>
                <a:ea typeface="华文新魏" panose="02010800040101010101" pitchFamily="2" charset="-122"/>
              </a:rPr>
              <a:t>１</a:t>
            </a:r>
            <a:r>
              <a:rPr lang="en-US" altLang="zh-CN" sz="3200" dirty="0" smtClean="0">
                <a:latin typeface="华文新魏" panose="02010800040101010101" pitchFamily="2" charset="-122"/>
                <a:ea typeface="华文新魏" panose="02010800040101010101" pitchFamily="2" charset="-122"/>
              </a:rPr>
              <a:t>.</a:t>
            </a:r>
            <a:r>
              <a:rPr lang="zh-CN" altLang="en-US" sz="3200" dirty="0" smtClean="0">
                <a:latin typeface="华文新魏" panose="02010800040101010101" pitchFamily="2" charset="-122"/>
                <a:ea typeface="华文新魏" panose="02010800040101010101" pitchFamily="2" charset="-122"/>
              </a:rPr>
              <a:t>希腊</a:t>
            </a:r>
            <a:r>
              <a:rPr lang="zh-CN" altLang="en-US" sz="3200" dirty="0" smtClean="0">
                <a:solidFill>
                  <a:srgbClr val="C00000"/>
                </a:solidFill>
                <a:latin typeface="华文新魏" panose="02010800040101010101" pitchFamily="2" charset="-122"/>
                <a:ea typeface="华文新魏" panose="02010800040101010101" pitchFamily="2" charset="-122"/>
              </a:rPr>
              <a:t>文明</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45" name="AutoShape 12"/>
          <p:cNvSpPr/>
          <p:nvPr/>
        </p:nvSpPr>
        <p:spPr bwMode="auto">
          <a:xfrm>
            <a:off x="3403583" y="1242996"/>
            <a:ext cx="218240" cy="2428892"/>
          </a:xfrm>
          <a:prstGeom prst="leftBrace">
            <a:avLst>
              <a:gd name="adj1" fmla="val 44536"/>
              <a:gd name="adj2" fmla="val 47500"/>
            </a:avLst>
          </a:prstGeom>
          <a:noFill/>
          <a:ln w="38100">
            <a:solidFill>
              <a:schemeClr val="tx1">
                <a:lumMod val="95000"/>
                <a:lumOff val="5000"/>
              </a:schemeClr>
            </a:solidFill>
            <a:round/>
          </a:ln>
          <a:effectLst/>
        </p:spPr>
        <p:txBody>
          <a:bodyPr wrap="none" anchor="ctr"/>
          <a:lstStyle/>
          <a:p>
            <a:pPr algn="ctr"/>
            <a:endParaRPr lang="zh-CN" altLang="zh-CN" sz="32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6" name="TextBox 45"/>
          <p:cNvSpPr txBox="1"/>
          <p:nvPr/>
        </p:nvSpPr>
        <p:spPr>
          <a:xfrm>
            <a:off x="1189005" y="4515873"/>
            <a:ext cx="3174267" cy="584775"/>
          </a:xfrm>
          <a:prstGeom prst="rect">
            <a:avLst/>
          </a:prstGeom>
          <a:noFill/>
        </p:spPr>
        <p:txBody>
          <a:bodyPr wrap="none" rtlCol="0">
            <a:spAutoFit/>
          </a:bodyPr>
          <a:lstStyle/>
          <a:p>
            <a:r>
              <a:rPr lang="zh-CN" altLang="en-US" sz="3200" dirty="0" smtClean="0">
                <a:latin typeface="华文新魏" panose="02010800040101010101" pitchFamily="2" charset="-122"/>
                <a:ea typeface="华文新魏" panose="02010800040101010101" pitchFamily="2" charset="-122"/>
              </a:rPr>
              <a:t>２</a:t>
            </a:r>
            <a:r>
              <a:rPr lang="en-US" altLang="zh-CN" sz="3200" dirty="0" smtClean="0">
                <a:latin typeface="华文新魏" panose="02010800040101010101" pitchFamily="2" charset="-122"/>
                <a:ea typeface="华文新魏" panose="02010800040101010101" pitchFamily="2" charset="-122"/>
              </a:rPr>
              <a:t>.</a:t>
            </a:r>
            <a:r>
              <a:rPr lang="zh-CN" altLang="en-US" sz="3200" dirty="0" smtClean="0">
                <a:latin typeface="华文新魏" panose="02010800040101010101" pitchFamily="2" charset="-122"/>
                <a:ea typeface="华文新魏" panose="02010800040101010101" pitchFamily="2" charset="-122"/>
              </a:rPr>
              <a:t>雅典民主政治</a:t>
            </a:r>
            <a:endParaRPr lang="zh-CN" altLang="en-US" sz="3200" dirty="0">
              <a:latin typeface="华文新魏" panose="02010800040101010101" pitchFamily="2" charset="-122"/>
              <a:ea typeface="华文新魏" panose="02010800040101010101" pitchFamily="2" charset="-122"/>
            </a:endParaRPr>
          </a:p>
        </p:txBody>
      </p:sp>
      <p:sp>
        <p:nvSpPr>
          <p:cNvPr id="63" name="Rectangle 2">
            <a:hlinkClick r:id=""/>
          </p:cNvPr>
          <p:cNvSpPr>
            <a:spLocks noChangeArrowheads="1"/>
          </p:cNvSpPr>
          <p:nvPr/>
        </p:nvSpPr>
        <p:spPr bwMode="auto">
          <a:xfrm>
            <a:off x="6222351" y="3314698"/>
            <a:ext cx="2749471" cy="584775"/>
          </a:xfrm>
          <a:prstGeom prst="rect">
            <a:avLst/>
          </a:prstGeom>
          <a:noFill/>
          <a:ln w="9525">
            <a:noFill/>
            <a:miter lim="800000"/>
          </a:ln>
        </p:spPr>
        <p:txBody>
          <a:bodyPr wrap="square">
            <a:spAutoFit/>
          </a:bodyPr>
          <a:lstStyle/>
          <a:p>
            <a:pPr algn="ctr"/>
            <a:r>
              <a:rPr lang="zh-CN" altLang="en-US" sz="3200" dirty="0" smtClean="0">
                <a:latin typeface="华文新魏" panose="02010800040101010101" pitchFamily="2" charset="-122"/>
                <a:ea typeface="华文新魏" panose="02010800040101010101" pitchFamily="2" charset="-122"/>
              </a:rPr>
              <a:t>②</a:t>
            </a:r>
            <a:r>
              <a:rPr lang="zh-CN" altLang="en-US" sz="3200" dirty="0" smtClean="0">
                <a:solidFill>
                  <a:srgbClr val="990000"/>
                </a:solidFill>
                <a:latin typeface="华文新魏" panose="02010800040101010101" pitchFamily="2" charset="-122"/>
                <a:ea typeface="华文新魏" panose="02010800040101010101" pitchFamily="2" charset="-122"/>
              </a:rPr>
              <a:t>城邦特点</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67" name="Rectangle 2">
            <a:hlinkClick r:id=""/>
          </p:cNvPr>
          <p:cNvSpPr>
            <a:spLocks noChangeArrowheads="1"/>
          </p:cNvSpPr>
          <p:nvPr/>
        </p:nvSpPr>
        <p:spPr bwMode="auto">
          <a:xfrm>
            <a:off x="6471492" y="3944369"/>
            <a:ext cx="2236510"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③</a:t>
            </a:r>
            <a:r>
              <a:rPr lang="zh-CN" altLang="en-US" sz="3200" dirty="0" smtClean="0">
                <a:solidFill>
                  <a:srgbClr val="990000"/>
                </a:solidFill>
                <a:latin typeface="华文新魏" panose="02010800040101010101" pitchFamily="2" charset="-122"/>
                <a:ea typeface="华文新魏" panose="02010800040101010101" pitchFamily="2" charset="-122"/>
              </a:rPr>
              <a:t>城邦统治</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70" name="Rectangle 3">
            <a:hlinkClick r:id=""/>
          </p:cNvPr>
          <p:cNvSpPr>
            <a:spLocks noChangeArrowheads="1"/>
          </p:cNvSpPr>
          <p:nvPr/>
        </p:nvSpPr>
        <p:spPr bwMode="auto">
          <a:xfrm>
            <a:off x="8332805" y="4515873"/>
            <a:ext cx="2470548"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3</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局限性</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71" name="Rectangle 2">
            <a:hlinkClick r:id=""/>
          </p:cNvPr>
          <p:cNvSpPr>
            <a:spLocks noChangeArrowheads="1"/>
          </p:cNvSpPr>
          <p:nvPr/>
        </p:nvSpPr>
        <p:spPr bwMode="auto">
          <a:xfrm>
            <a:off x="4332277" y="5100648"/>
            <a:ext cx="1989647"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1</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背景</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72" name="Rectangle 2">
            <a:hlinkClick r:id=""/>
          </p:cNvPr>
          <p:cNvSpPr>
            <a:spLocks noChangeArrowheads="1"/>
          </p:cNvSpPr>
          <p:nvPr/>
        </p:nvSpPr>
        <p:spPr bwMode="auto">
          <a:xfrm>
            <a:off x="4272362" y="5600714"/>
            <a:ext cx="2060179"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2</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过程</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44" name="AutoShape 12"/>
          <p:cNvSpPr/>
          <p:nvPr/>
        </p:nvSpPr>
        <p:spPr bwMode="auto">
          <a:xfrm>
            <a:off x="6257177" y="3028946"/>
            <a:ext cx="218239" cy="1285884"/>
          </a:xfrm>
          <a:prstGeom prst="leftBrace">
            <a:avLst>
              <a:gd name="adj1" fmla="val 53988"/>
              <a:gd name="adj2" fmla="val 47500"/>
            </a:avLst>
          </a:prstGeom>
          <a:noFill/>
          <a:ln w="38100">
            <a:solidFill>
              <a:schemeClr val="tx1">
                <a:lumMod val="95000"/>
                <a:lumOff val="5000"/>
              </a:schemeClr>
            </a:solidFill>
            <a:round/>
          </a:ln>
          <a:effectLst/>
        </p:spPr>
        <p:txBody>
          <a:bodyPr wrap="none" anchor="ctr"/>
          <a:lstStyle/>
          <a:p>
            <a:pPr algn="ctr"/>
            <a:endParaRPr lang="zh-CN" altLang="zh-CN" sz="32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9" name="Rectangle 2">
            <a:hlinkClick r:id=""/>
          </p:cNvPr>
          <p:cNvSpPr>
            <a:spLocks noChangeArrowheads="1"/>
          </p:cNvSpPr>
          <p:nvPr/>
        </p:nvSpPr>
        <p:spPr bwMode="auto">
          <a:xfrm>
            <a:off x="6471492" y="2710158"/>
            <a:ext cx="2236510"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①</a:t>
            </a:r>
            <a:r>
              <a:rPr lang="zh-CN" altLang="en-US" sz="3200" dirty="0" smtClean="0">
                <a:solidFill>
                  <a:srgbClr val="990000"/>
                </a:solidFill>
                <a:latin typeface="华文新魏" panose="02010800040101010101" pitchFamily="2" charset="-122"/>
                <a:ea typeface="华文新魏" panose="02010800040101010101" pitchFamily="2" charset="-122"/>
              </a:rPr>
              <a:t>出现城邦</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66" name="Rectangle 2">
            <a:hlinkClick r:id=""/>
          </p:cNvPr>
          <p:cNvSpPr>
            <a:spLocks noChangeArrowheads="1"/>
          </p:cNvSpPr>
          <p:nvPr/>
        </p:nvSpPr>
        <p:spPr bwMode="auto">
          <a:xfrm>
            <a:off x="4189401" y="6087509"/>
            <a:ext cx="2286016" cy="584775"/>
          </a:xfrm>
          <a:prstGeom prst="rect">
            <a:avLst/>
          </a:prstGeom>
          <a:noFill/>
          <a:ln w="9525">
            <a:noFill/>
            <a:miter lim="800000"/>
          </a:ln>
        </p:spPr>
        <p:txBody>
          <a:bodyPr wrap="squar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3</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结果</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68" name="Rectangle 2">
            <a:hlinkClick r:id=""/>
          </p:cNvPr>
          <p:cNvSpPr>
            <a:spLocks noChangeArrowheads="1"/>
          </p:cNvSpPr>
          <p:nvPr/>
        </p:nvSpPr>
        <p:spPr bwMode="auto">
          <a:xfrm>
            <a:off x="4181199" y="6587575"/>
            <a:ext cx="2294218" cy="584775"/>
          </a:xfrm>
          <a:prstGeom prst="rect">
            <a:avLst/>
          </a:prstGeom>
          <a:noFill/>
          <a:ln w="9525">
            <a:noFill/>
            <a:miter lim="800000"/>
          </a:ln>
        </p:spPr>
        <p:txBody>
          <a:bodyPr wrap="square">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4</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影响</a:t>
            </a:r>
            <a:endParaRPr lang="zh-CN" altLang="en-US" sz="3200" dirty="0">
              <a:solidFill>
                <a:srgbClr val="990000"/>
              </a:solidFill>
              <a:latin typeface="华文新魏" panose="02010800040101010101" pitchFamily="2" charset="-122"/>
              <a:ea typeface="华文新魏" panose="02010800040101010101" pitchFamily="2" charset="-122"/>
            </a:endParaRPr>
          </a:p>
        </p:txBody>
      </p:sp>
      <p:sp>
        <p:nvSpPr>
          <p:cNvPr id="50" name="TextBox 49">
            <a:hlinkClick r:id=""/>
          </p:cNvPr>
          <p:cNvSpPr txBox="1"/>
          <p:nvPr/>
        </p:nvSpPr>
        <p:spPr>
          <a:xfrm>
            <a:off x="3185344" y="2587047"/>
            <a:ext cx="3429024" cy="584775"/>
          </a:xfrm>
          <a:prstGeom prst="rect">
            <a:avLst/>
          </a:prstGeom>
          <a:noFill/>
        </p:spPr>
        <p:txBody>
          <a:bodyPr wrap="square" rtlCol="0">
            <a:spAutoFit/>
          </a:bodyPr>
          <a:lstStyle/>
          <a:p>
            <a:pPr algn="ctr"/>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4</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rgbClr val="990000"/>
                </a:solidFill>
                <a:latin typeface="华文新魏" panose="02010800040101010101" pitchFamily="2" charset="-122"/>
                <a:ea typeface="华文新魏" panose="02010800040101010101" pitchFamily="2" charset="-122"/>
              </a:rPr>
              <a:t>荷马时代</a:t>
            </a:r>
            <a:endParaRPr lang="zh-CN" altLang="en-US" sz="3200" dirty="0">
              <a:solidFill>
                <a:srgbClr val="990000"/>
              </a:solidFill>
              <a:latin typeface="华文新魏" panose="02010800040101010101" pitchFamily="2" charset="-122"/>
              <a:ea typeface="华文新魏" panose="02010800040101010101" pitchFamily="2" charset="-122"/>
            </a:endParaRPr>
          </a:p>
        </p:txBody>
      </p:sp>
      <p:pic>
        <p:nvPicPr>
          <p:cNvPr id="73" name="图片 72"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56" name="TextBox 55">
            <a:hlinkClick r:id=""/>
          </p:cNvPr>
          <p:cNvSpPr txBox="1"/>
          <p:nvPr/>
        </p:nvSpPr>
        <p:spPr>
          <a:xfrm>
            <a:off x="3471096" y="1444039"/>
            <a:ext cx="2880917" cy="584775"/>
          </a:xfrm>
          <a:prstGeom prst="rect">
            <a:avLst/>
          </a:prstGeom>
          <a:noFill/>
        </p:spPr>
        <p:txBody>
          <a:bodyPr wrap="none" rtlCol="0">
            <a:spAutoFit/>
          </a:bodyPr>
          <a:lstStyle/>
          <a:p>
            <a:r>
              <a:rPr lang="zh-CN" altLang="en-US" sz="3200" dirty="0" smtClean="0">
                <a:latin typeface="华文新魏" panose="02010800040101010101" pitchFamily="2" charset="-122"/>
                <a:ea typeface="华文新魏" panose="02010800040101010101" pitchFamily="2" charset="-122"/>
              </a:rPr>
              <a:t>（</a:t>
            </a:r>
            <a:r>
              <a:rPr lang="en-US" altLang="zh-CN" sz="3200" dirty="0" smtClean="0">
                <a:latin typeface="华文新魏" panose="02010800040101010101" pitchFamily="2" charset="-122"/>
                <a:ea typeface="华文新魏" panose="02010800040101010101" pitchFamily="2" charset="-122"/>
              </a:rPr>
              <a:t>2</a:t>
            </a:r>
            <a:r>
              <a:rPr lang="zh-CN" altLang="en-US" sz="3200" dirty="0" smtClean="0">
                <a:latin typeface="华文新魏" panose="02010800040101010101" pitchFamily="2" charset="-122"/>
                <a:ea typeface="华文新魏" panose="02010800040101010101" pitchFamily="2" charset="-122"/>
              </a:rPr>
              <a:t>）</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自然环境</a:t>
            </a:r>
            <a:endParaRPr lang="zh-CN" altLang="en-US" sz="3200" dirty="0">
              <a:solidFill>
                <a:schemeClr val="accent2">
                  <a:lumMod val="75000"/>
                </a:schemeClr>
              </a:solidFill>
              <a:latin typeface="华文新魏" panose="02010800040101010101" pitchFamily="2" charset="-122"/>
              <a:ea typeface="华文新魏" panose="02010800040101010101" pitchFamily="2" charset="-122"/>
            </a:endParaRPr>
          </a:p>
        </p:txBody>
      </p:sp>
      <p:sp>
        <p:nvSpPr>
          <p:cNvPr id="74" name="AutoShape 12"/>
          <p:cNvSpPr/>
          <p:nvPr/>
        </p:nvSpPr>
        <p:spPr bwMode="auto">
          <a:xfrm>
            <a:off x="4332277" y="5457838"/>
            <a:ext cx="226441" cy="1357322"/>
          </a:xfrm>
          <a:prstGeom prst="leftBrace">
            <a:avLst>
              <a:gd name="adj1" fmla="val 53988"/>
              <a:gd name="adj2" fmla="val 47500"/>
            </a:avLst>
          </a:prstGeom>
          <a:noFill/>
          <a:ln w="38100">
            <a:solidFill>
              <a:schemeClr val="tx1">
                <a:lumMod val="95000"/>
                <a:lumOff val="5000"/>
              </a:schemeClr>
            </a:solidFill>
            <a:round/>
          </a:ln>
          <a:effectLst/>
        </p:spPr>
        <p:txBody>
          <a:bodyPr wrap="none" anchor="ctr"/>
          <a:lstStyle/>
          <a:p>
            <a:pPr algn="ctr"/>
            <a:endParaRPr lang="zh-CN" altLang="zh-CN" sz="3200">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8" name="Rectangle 2">
            <a:hlinkClick r:id=""/>
          </p:cNvPr>
          <p:cNvSpPr>
            <a:spLocks noChangeArrowheads="1"/>
          </p:cNvSpPr>
          <p:nvPr/>
        </p:nvSpPr>
        <p:spPr bwMode="auto">
          <a:xfrm>
            <a:off x="6382047" y="6529408"/>
            <a:ext cx="2236510"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①</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消极影响</a:t>
            </a:r>
            <a:endParaRPr lang="zh-CN" altLang="en-US" sz="3200" dirty="0">
              <a:solidFill>
                <a:schemeClr val="accent2">
                  <a:lumMod val="75000"/>
                </a:schemeClr>
              </a:solidFill>
              <a:latin typeface="华文新魏" panose="02010800040101010101" pitchFamily="2" charset="-122"/>
              <a:ea typeface="华文新魏" panose="02010800040101010101" pitchFamily="2" charset="-122"/>
            </a:endParaRPr>
          </a:p>
        </p:txBody>
      </p:sp>
      <p:sp>
        <p:nvSpPr>
          <p:cNvPr id="75" name="Rectangle 2">
            <a:hlinkClick r:id=""/>
          </p:cNvPr>
          <p:cNvSpPr>
            <a:spLocks noChangeArrowheads="1"/>
          </p:cNvSpPr>
          <p:nvPr/>
        </p:nvSpPr>
        <p:spPr bwMode="auto">
          <a:xfrm>
            <a:off x="8547119" y="6529408"/>
            <a:ext cx="2236510" cy="584775"/>
          </a:xfrm>
          <a:prstGeom prst="rect">
            <a:avLst/>
          </a:prstGeom>
          <a:noFill/>
          <a:ln w="9525">
            <a:noFill/>
            <a:miter lim="800000"/>
          </a:ln>
        </p:spPr>
        <p:txBody>
          <a:bodyPr wrap="none">
            <a:spAutoFit/>
          </a:bodyPr>
          <a:lstStyle/>
          <a:p>
            <a:pPr algn="ctr"/>
            <a:r>
              <a:rPr lang="zh-CN" altLang="en-US" sz="3200" dirty="0" smtClean="0">
                <a:latin typeface="华文新魏" panose="02010800040101010101" pitchFamily="2" charset="-122"/>
                <a:ea typeface="华文新魏" panose="02010800040101010101" pitchFamily="2" charset="-122"/>
              </a:rPr>
              <a:t>②</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积</a:t>
            </a:r>
            <a:r>
              <a:rPr lang="zh-CN" altLang="en-US" sz="3200" dirty="0" smtClean="0">
                <a:solidFill>
                  <a:schemeClr val="accent2">
                    <a:lumMod val="75000"/>
                  </a:schemeClr>
                </a:solidFill>
                <a:latin typeface="华文新魏" panose="02010800040101010101" pitchFamily="2" charset="-122"/>
                <a:ea typeface="华文新魏" panose="02010800040101010101" pitchFamily="2" charset="-122"/>
              </a:rPr>
              <a:t>极影响</a:t>
            </a:r>
            <a:endParaRPr lang="zh-CN" altLang="en-US" sz="3200" dirty="0">
              <a:solidFill>
                <a:schemeClr val="accent2">
                  <a:lumMod val="75000"/>
                </a:schemeClr>
              </a:solidFill>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571768"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4" y="885806"/>
            <a:ext cx="1857387" cy="58356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文明历史</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24" name="图片 23" descr="t0144311f341f35170d.jpg"/>
          <p:cNvPicPr>
            <a:picLocks noChangeAspect="1"/>
          </p:cNvPicPr>
          <p:nvPr/>
        </p:nvPicPr>
        <p:blipFill>
          <a:blip r:embed="rId2" cstate="print"/>
          <a:stretch>
            <a:fillRect/>
          </a:stretch>
        </p:blipFill>
        <p:spPr>
          <a:xfrm>
            <a:off x="288285" y="1501124"/>
            <a:ext cx="5935812" cy="5500726"/>
          </a:xfrm>
          <a:prstGeom prst="rect">
            <a:avLst/>
          </a:prstGeom>
        </p:spPr>
      </p:pic>
      <p:pic>
        <p:nvPicPr>
          <p:cNvPr id="44" name="图片 43"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49" name="图片 48"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54" name="矩形 53"/>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61" name="组合 23"/>
          <p:cNvGrpSpPr/>
          <p:nvPr/>
        </p:nvGrpSpPr>
        <p:grpSpPr>
          <a:xfrm flipH="1">
            <a:off x="8261367" y="-12408"/>
            <a:ext cx="2750820" cy="740098"/>
            <a:chOff x="0" y="-2"/>
            <a:chExt cx="1377891" cy="634701"/>
          </a:xfrm>
          <a:solidFill>
            <a:schemeClr val="bg2">
              <a:lumMod val="90000"/>
            </a:schemeClr>
          </a:solidFill>
        </p:grpSpPr>
        <p:sp>
          <p:nvSpPr>
            <p:cNvPr id="62" name="直角三角形 61"/>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3" name="矩形 6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4" name="直接连接符 63"/>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5"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66" name="组合 66"/>
          <p:cNvGrpSpPr/>
          <p:nvPr/>
        </p:nvGrpSpPr>
        <p:grpSpPr>
          <a:xfrm flipH="1">
            <a:off x="8776673" y="-12408"/>
            <a:ext cx="2750820" cy="740098"/>
            <a:chOff x="0" y="-2"/>
            <a:chExt cx="1377891" cy="634701"/>
          </a:xfrm>
          <a:solidFill>
            <a:schemeClr val="bg2">
              <a:lumMod val="90000"/>
            </a:schemeClr>
          </a:solidFill>
        </p:grpSpPr>
        <p:sp>
          <p:nvSpPr>
            <p:cNvPr id="67" name="直角三角形 6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8" name="矩形 6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9" name="图片 68"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70"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72" name="图片 71"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2" name="文本框 1"/>
          <p:cNvSpPr txBox="1"/>
          <p:nvPr/>
        </p:nvSpPr>
        <p:spPr>
          <a:xfrm>
            <a:off x="2689225" y="6193155"/>
            <a:ext cx="1945005" cy="737235"/>
          </a:xfrm>
          <a:prstGeom prst="rect">
            <a:avLst/>
          </a:prstGeom>
          <a:noFill/>
          <a:ln w="38100">
            <a:solidFill>
              <a:srgbClr val="FF0000"/>
            </a:solidFill>
          </a:ln>
        </p:spPr>
        <p:txBody>
          <a:bodyPr wrap="square" rtlCol="0">
            <a:spAutoFit/>
          </a:bodyPr>
          <a:p>
            <a:endParaRPr lang="zh-CN" altLang="en-US">
              <a:ln>
                <a:solidFill>
                  <a:srgbClr val="FF0000"/>
                </a:solidFill>
              </a:ln>
            </a:endParaRPr>
          </a:p>
          <a:p>
            <a:endParaRPr lang="zh-CN" altLang="en-US">
              <a:ln>
                <a:solidFill>
                  <a:srgbClr val="FF0000"/>
                </a:solidFill>
              </a:ln>
            </a:endParaRPr>
          </a:p>
        </p:txBody>
      </p:sp>
      <p:sp>
        <p:nvSpPr>
          <p:cNvPr id="3" name="文本框 2"/>
          <p:cNvSpPr txBox="1"/>
          <p:nvPr/>
        </p:nvSpPr>
        <p:spPr>
          <a:xfrm>
            <a:off x="2232660" y="4464685"/>
            <a:ext cx="800100" cy="414020"/>
          </a:xfrm>
          <a:prstGeom prst="rect">
            <a:avLst/>
          </a:prstGeom>
          <a:noFill/>
          <a:ln w="38100">
            <a:solidFill>
              <a:srgbClr val="FF0000"/>
            </a:solidFill>
          </a:ln>
        </p:spPr>
        <p:txBody>
          <a:bodyPr wrap="square" rtlCol="0">
            <a:spAutoFit/>
          </a:bodyPr>
          <a:p>
            <a:endParaRPr lang="zh-CN" altLang="en-US"/>
          </a:p>
        </p:txBody>
      </p:sp>
      <p:sp>
        <p:nvSpPr>
          <p:cNvPr id="4" name="文本框 3"/>
          <p:cNvSpPr txBox="1"/>
          <p:nvPr/>
        </p:nvSpPr>
        <p:spPr>
          <a:xfrm>
            <a:off x="7200900" y="1457325"/>
            <a:ext cx="3020060" cy="768350"/>
          </a:xfrm>
          <a:prstGeom prst="rect">
            <a:avLst/>
          </a:prstGeom>
          <a:noFill/>
        </p:spPr>
        <p:txBody>
          <a:bodyPr wrap="square" rtlCol="0">
            <a:spAutoFit/>
            <a:scene3d>
              <a:camera prst="orthographicFront"/>
              <a:lightRig rig="threePt" dir="t"/>
            </a:scene3d>
          </a:bodyPr>
          <a:p>
            <a:r>
              <a:rPr lang="zh-CN" altLang="en-US" sz="4400">
                <a:ln w="22225">
                  <a:solidFill>
                    <a:schemeClr val="accent2"/>
                  </a:solidFill>
                  <a:prstDash val="solid"/>
                </a:ln>
                <a:solidFill>
                  <a:schemeClr val="accent2">
                    <a:lumMod val="40000"/>
                    <a:lumOff val="60000"/>
                  </a:schemeClr>
                </a:solidFill>
                <a:effectLst/>
              </a:rPr>
              <a:t>爱琴文明</a:t>
            </a:r>
            <a:endParaRPr lang="zh-CN" altLang="en-US" sz="44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7633335" y="2304415"/>
            <a:ext cx="1566545" cy="737235"/>
          </a:xfrm>
          <a:prstGeom prst="rect">
            <a:avLst/>
          </a:prstGeom>
          <a:noFill/>
          <a:ln w="12700">
            <a:solidFill>
              <a:schemeClr val="tx1"/>
            </a:solidFill>
          </a:ln>
        </p:spPr>
        <p:txBody>
          <a:bodyPr wrap="square" rtlCol="0">
            <a:spAutoFit/>
          </a:bodyPr>
          <a:p>
            <a:r>
              <a:rPr lang="zh-CN" altLang="en-US"/>
              <a:t>克里特文明</a:t>
            </a:r>
            <a:endParaRPr lang="zh-CN" altLang="en-US"/>
          </a:p>
          <a:p>
            <a:r>
              <a:rPr lang="zh-CN" altLang="en-US"/>
              <a:t>迈锡尼文明</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872535"/>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爱琴文明</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49" name="矩形 48"/>
          <p:cNvSpPr/>
          <p:nvPr/>
        </p:nvSpPr>
        <p:spPr>
          <a:xfrm>
            <a:off x="2760641" y="742930"/>
            <a:ext cx="8429684" cy="584775"/>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希腊最早的文明产生于</a:t>
            </a:r>
            <a:r>
              <a:rPr lang="zh-CN" altLang="en-US" sz="3200" dirty="0" smtClean="0">
                <a:solidFill>
                  <a:srgbClr val="C00000"/>
                </a:solidFill>
                <a:latin typeface="华文新魏" panose="02010800040101010101" pitchFamily="2" charset="-122"/>
                <a:ea typeface="华文新魏" panose="02010800040101010101" pitchFamily="2" charset="-122"/>
              </a:rPr>
              <a:t>爱琴海地区</a:t>
            </a:r>
            <a:r>
              <a:rPr lang="zh-CN" alt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pic>
        <p:nvPicPr>
          <p:cNvPr id="65" name="Picture 2" descr="122"/>
          <p:cNvPicPr>
            <a:picLocks noChangeAspect="1" noChangeArrowheads="1"/>
          </p:cNvPicPr>
          <p:nvPr/>
        </p:nvPicPr>
        <p:blipFill>
          <a:blip r:embed="rId2" cstate="print"/>
          <a:srcRect/>
          <a:stretch>
            <a:fillRect/>
          </a:stretch>
        </p:blipFill>
        <p:spPr bwMode="auto">
          <a:xfrm>
            <a:off x="760377" y="2076819"/>
            <a:ext cx="5285848" cy="4809779"/>
          </a:xfrm>
          <a:prstGeom prst="rect">
            <a:avLst/>
          </a:prstGeom>
          <a:ln>
            <a:noFill/>
          </a:ln>
          <a:effectLst>
            <a:outerShdw blurRad="292100" dist="139700" dir="2700000" algn="tl" rotWithShape="0">
              <a:srgbClr val="333333">
                <a:alpha val="65000"/>
              </a:srgbClr>
            </a:outerShdw>
          </a:effectLst>
        </p:spPr>
      </p:pic>
      <p:sp>
        <p:nvSpPr>
          <p:cNvPr id="66" name="Text Box 3"/>
          <p:cNvSpPr txBox="1">
            <a:spLocks noChangeArrowheads="1"/>
          </p:cNvSpPr>
          <p:nvPr/>
        </p:nvSpPr>
        <p:spPr bwMode="auto">
          <a:xfrm>
            <a:off x="2046261" y="4496107"/>
            <a:ext cx="1563688" cy="461665"/>
          </a:xfrm>
          <a:prstGeom prst="rect">
            <a:avLst/>
          </a:prstGeom>
          <a:noFill/>
          <a:ln>
            <a:noFill/>
          </a:ln>
          <a:effectLst/>
        </p:spPr>
        <p:txBody>
          <a:bodyPr>
            <a:spAutoFit/>
          </a:bodyPr>
          <a:lstStyle/>
          <a:p>
            <a:pPr algn="l" fontAlgn="auto">
              <a:spcBef>
                <a:spcPts val="0"/>
              </a:spcBef>
              <a:spcAft>
                <a:spcPts val="0"/>
              </a:spcAft>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迈锡尼</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7" name="Text Box 5"/>
          <p:cNvSpPr txBox="1">
            <a:spLocks noChangeArrowheads="1"/>
          </p:cNvSpPr>
          <p:nvPr/>
        </p:nvSpPr>
        <p:spPr bwMode="auto">
          <a:xfrm>
            <a:off x="3752825" y="5615683"/>
            <a:ext cx="1866900" cy="461665"/>
          </a:xfrm>
          <a:prstGeom prst="rect">
            <a:avLst/>
          </a:prstGeom>
          <a:noFill/>
          <a:ln>
            <a:noFill/>
          </a:ln>
          <a:effectLst/>
        </p:spPr>
        <p:txBody>
          <a:bodyPr>
            <a:spAutoFit/>
          </a:bodyPr>
          <a:lstStyle/>
          <a:p>
            <a:pPr algn="l" fontAlgn="auto">
              <a:spcBef>
                <a:spcPts val="0"/>
              </a:spcBef>
              <a:spcAft>
                <a:spcPts val="0"/>
              </a:spcAft>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克里特岛</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63" name="矩形 62"/>
          <p:cNvSpPr/>
          <p:nvPr/>
        </p:nvSpPr>
        <p:spPr>
          <a:xfrm>
            <a:off x="2760641" y="1242996"/>
            <a:ext cx="8501122" cy="584775"/>
          </a:xfrm>
          <a:prstGeom prst="rect">
            <a:avLst/>
          </a:prstGeom>
        </p:spPr>
        <p:txBody>
          <a:bodyPr wrap="square">
            <a:spAutoFit/>
          </a:bodyPr>
          <a:lstStyle/>
          <a:p>
            <a:r>
              <a:rPr lang="zh-CN" altLang="en-US" sz="3200" dirty="0" smtClean="0">
                <a:solidFill>
                  <a:prstClr val="black"/>
                </a:solidFill>
                <a:latin typeface="华文新魏" panose="02010800040101010101" pitchFamily="2" charset="-122"/>
                <a:ea typeface="华文新魏" panose="02010800040101010101" pitchFamily="2" charset="-122"/>
              </a:rPr>
              <a:t>爱琴文明包括</a:t>
            </a:r>
            <a:r>
              <a:rPr lang="zh-CN" altLang="en-US" sz="3200" dirty="0" smtClean="0">
                <a:solidFill>
                  <a:srgbClr val="C00000"/>
                </a:solidFill>
                <a:latin typeface="华文新魏" panose="02010800040101010101" pitchFamily="2" charset="-122"/>
                <a:ea typeface="华文新魏" panose="02010800040101010101" pitchFamily="2" charset="-122"/>
              </a:rPr>
              <a:t>克里特文明</a:t>
            </a:r>
            <a:r>
              <a:rPr lang="zh-CN" altLang="en-US" sz="3200" dirty="0" smtClean="0">
                <a:solidFill>
                  <a:prstClr val="black"/>
                </a:solidFill>
                <a:latin typeface="华文新魏" panose="02010800040101010101" pitchFamily="2" charset="-122"/>
                <a:ea typeface="华文新魏" panose="02010800040101010101" pitchFamily="2" charset="-122"/>
              </a:rPr>
              <a:t>和</a:t>
            </a:r>
            <a:r>
              <a:rPr lang="zh-CN" altLang="en-US" sz="3200" dirty="0" smtClean="0">
                <a:solidFill>
                  <a:srgbClr val="C00000"/>
                </a:solidFill>
                <a:latin typeface="华文新魏" panose="02010800040101010101" pitchFamily="2" charset="-122"/>
                <a:ea typeface="华文新魏" panose="02010800040101010101" pitchFamily="2" charset="-122"/>
              </a:rPr>
              <a:t>迈锡尼文明</a:t>
            </a:r>
            <a:r>
              <a:rPr lang="zh-CN" altLang="en-US" sz="3200" dirty="0" smtClean="0">
                <a:solidFill>
                  <a:prstClr val="black"/>
                </a:solidFill>
                <a:latin typeface="华文新魏" panose="02010800040101010101" pitchFamily="2" charset="-122"/>
                <a:ea typeface="华文新魏" panose="02010800040101010101" pitchFamily="2" charset="-122"/>
              </a:rPr>
              <a:t>。</a:t>
            </a:r>
            <a:endParaRPr lang="zh-CN" altLang="en-US" sz="3200" dirty="0"/>
          </a:p>
        </p:txBody>
      </p:sp>
      <p:pic>
        <p:nvPicPr>
          <p:cNvPr id="61" name="图片 60"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62" name="图片 61"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4" name="矩形 63"/>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84" name="组合 23"/>
          <p:cNvGrpSpPr/>
          <p:nvPr/>
        </p:nvGrpSpPr>
        <p:grpSpPr>
          <a:xfrm flipH="1">
            <a:off x="8261367" y="-12408"/>
            <a:ext cx="2750820" cy="740098"/>
            <a:chOff x="0" y="-2"/>
            <a:chExt cx="1377891" cy="634701"/>
          </a:xfrm>
          <a:solidFill>
            <a:schemeClr val="bg2">
              <a:lumMod val="90000"/>
            </a:schemeClr>
          </a:solidFill>
        </p:grpSpPr>
        <p:sp>
          <p:nvSpPr>
            <p:cNvPr id="85" name="直角三角形 84"/>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86" name="矩形 8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87" name="直接连接符 86"/>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88"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89" name="组合 66"/>
          <p:cNvGrpSpPr/>
          <p:nvPr/>
        </p:nvGrpSpPr>
        <p:grpSpPr>
          <a:xfrm flipH="1">
            <a:off x="8776673" y="-12408"/>
            <a:ext cx="2750820" cy="740098"/>
            <a:chOff x="0" y="-2"/>
            <a:chExt cx="1377891" cy="634701"/>
          </a:xfrm>
          <a:solidFill>
            <a:schemeClr val="bg2">
              <a:lumMod val="90000"/>
            </a:schemeClr>
          </a:solidFill>
        </p:grpSpPr>
        <p:sp>
          <p:nvSpPr>
            <p:cNvPr id="90" name="直角三角形 8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91" name="矩形 9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92" name="图片 91"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93"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4"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95" name="图片 94"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56" name="圆角矩形 55"/>
          <p:cNvSpPr/>
          <p:nvPr/>
        </p:nvSpPr>
        <p:spPr>
          <a:xfrm>
            <a:off x="331470" y="2028825"/>
            <a:ext cx="5784850" cy="5000625"/>
          </a:xfrm>
          <a:prstGeom prst="roundRect">
            <a:avLst>
              <a:gd name="adj" fmla="val 4239"/>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4"/>
          <p:cNvSpPr txBox="1"/>
          <p:nvPr/>
        </p:nvSpPr>
        <p:spPr>
          <a:xfrm>
            <a:off x="45997" y="3671888"/>
            <a:ext cx="642942" cy="1868567"/>
          </a:xfrm>
          <a:prstGeom prst="roundRect">
            <a:avLst/>
          </a:prstGeom>
          <a:solidFill>
            <a:srgbClr val="996600"/>
          </a:solid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爱琴文明</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 name="图片 1" descr="U68P2T1D937892F9DT20060515163108.JPG"/>
          <p:cNvPicPr>
            <a:picLocks noChangeAspect="1"/>
          </p:cNvPicPr>
          <p:nvPr/>
        </p:nvPicPr>
        <p:blipFill>
          <a:blip r:embed="rId7" cstate="print"/>
          <a:srcRect l="4320" r="18333"/>
          <a:stretch>
            <a:fillRect/>
          </a:stretch>
        </p:blipFill>
        <p:spPr>
          <a:xfrm>
            <a:off x="6689090" y="2028825"/>
            <a:ext cx="3923030" cy="2628265"/>
          </a:xfrm>
          <a:prstGeom prst="rect">
            <a:avLst/>
          </a:prstGeom>
        </p:spPr>
      </p:pic>
      <p:sp>
        <p:nvSpPr>
          <p:cNvPr id="4" name="矩形 3"/>
          <p:cNvSpPr/>
          <p:nvPr/>
        </p:nvSpPr>
        <p:spPr>
          <a:xfrm>
            <a:off x="7128962" y="2088505"/>
            <a:ext cx="2646878" cy="338554"/>
          </a:xfrm>
          <a:prstGeom prst="rect">
            <a:avLst/>
          </a:prstGeom>
        </p:spPr>
        <p:txBody>
          <a:bodyPr wrap="none">
            <a:spAutoFit/>
          </a:bodyPr>
          <a:p>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克里特文明留下的排水设施</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5" name="图片 74" descr="QQ截图20180818072718.png"/>
          <p:cNvPicPr>
            <a:picLocks noChangeAspect="1"/>
          </p:cNvPicPr>
          <p:nvPr/>
        </p:nvPicPr>
        <p:blipFill>
          <a:blip r:embed="rId8" cstate="print"/>
          <a:stretch>
            <a:fillRect/>
          </a:stretch>
        </p:blipFill>
        <p:spPr>
          <a:xfrm>
            <a:off x="6193155" y="4984115"/>
            <a:ext cx="2714625" cy="1840865"/>
          </a:xfrm>
          <a:prstGeom prst="rect">
            <a:avLst/>
          </a:prstGeom>
          <a:ln>
            <a:noFill/>
          </a:ln>
          <a:effectLst>
            <a:outerShdw blurRad="292100" dist="139700" dir="2700000" algn="tl" rotWithShape="0">
              <a:srgbClr val="333333">
                <a:alpha val="65000"/>
              </a:srgbClr>
            </a:outerShdw>
          </a:effectLst>
        </p:spPr>
      </p:pic>
      <p:pic>
        <p:nvPicPr>
          <p:cNvPr id="5" name="图片 4" descr="C:/Users/ADMINI~1/AppData/Local/Temp/kaimatting/20200605152556/output_aiMatting_20200605152601.pngoutput_aiMatting_20200605152601"/>
          <p:cNvPicPr>
            <a:picLocks noChangeAspect="1"/>
          </p:cNvPicPr>
          <p:nvPr/>
        </p:nvPicPr>
        <p:blipFill>
          <a:blip r:embed="rId9"/>
          <a:srcRect l="2202" t="18132" r="55682" b="9418"/>
          <a:stretch>
            <a:fillRect/>
          </a:stretch>
        </p:blipFill>
        <p:spPr>
          <a:xfrm>
            <a:off x="9324362" y="4968559"/>
            <a:ext cx="1857112" cy="1859505"/>
          </a:xfrm>
          <a:custGeom>
            <a:avLst/>
            <a:gdLst/>
            <a:ahLst/>
            <a:cxnLst>
              <a:cxn ang="3">
                <a:pos x="hc" y="t"/>
              </a:cxn>
              <a:cxn ang="cd2">
                <a:pos x="l" y="vc"/>
              </a:cxn>
              <a:cxn ang="cd4">
                <a:pos x="hc" y="b"/>
              </a:cxn>
              <a:cxn ang="0">
                <a:pos x="r" y="vc"/>
              </a:cxn>
            </a:cxnLst>
            <a:rect l="l" t="t" r="r" b="b"/>
            <a:pathLst>
              <a:path w="3554" h="3559">
                <a:moveTo>
                  <a:pt x="2444" y="0"/>
                </a:moveTo>
                <a:cubicBezTo>
                  <a:pt x="2679" y="0"/>
                  <a:pt x="2996" y="3"/>
                  <a:pt x="3535" y="15"/>
                </a:cubicBezTo>
                <a:cubicBezTo>
                  <a:pt x="3561" y="786"/>
                  <a:pt x="3548" y="1284"/>
                  <a:pt x="3554" y="1918"/>
                </a:cubicBezTo>
                <a:cubicBezTo>
                  <a:pt x="3554" y="2824"/>
                  <a:pt x="2819" y="3559"/>
                  <a:pt x="1913" y="3559"/>
                </a:cubicBezTo>
                <a:cubicBezTo>
                  <a:pt x="1279" y="3546"/>
                  <a:pt x="775" y="3551"/>
                  <a:pt x="11" y="3520"/>
                </a:cubicBezTo>
                <a:cubicBezTo>
                  <a:pt x="2" y="2446"/>
                  <a:pt x="0" y="2238"/>
                  <a:pt x="0" y="1646"/>
                </a:cubicBezTo>
                <a:cubicBezTo>
                  <a:pt x="0" y="740"/>
                  <a:pt x="735" y="6"/>
                  <a:pt x="1641" y="6"/>
                </a:cubicBezTo>
                <a:cubicBezTo>
                  <a:pt x="1974" y="6"/>
                  <a:pt x="2142" y="0"/>
                  <a:pt x="2444" y="0"/>
                </a:cubicBezTo>
                <a:close/>
              </a:path>
            </a:pathLst>
          </a:custGeom>
        </p:spPr>
      </p:pic>
      <p:sp>
        <p:nvSpPr>
          <p:cNvPr id="79" name="矩形 78"/>
          <p:cNvSpPr/>
          <p:nvPr/>
        </p:nvSpPr>
        <p:spPr>
          <a:xfrm>
            <a:off x="6579520" y="6828344"/>
            <a:ext cx="2031325" cy="369332"/>
          </a:xfrm>
          <a:prstGeom prst="rect">
            <a:avLst/>
          </a:prstGeom>
          <a:solidFill>
            <a:schemeClr val="bg1"/>
          </a:solidFill>
        </p:spPr>
        <p:txBody>
          <a:bodyPr wrap="none">
            <a:spAutoFit/>
          </a:bodyPr>
          <a:p>
            <a:r>
              <a:rPr lang="zh-CN" altLang="en-US" sz="1800" b="1" dirty="0" smtClean="0">
                <a:solidFill>
                  <a:schemeClr val="tx1"/>
                </a:solidFill>
                <a:latin typeface="微软雅黑" panose="020B0503020204020204" pitchFamily="34" charset="-122"/>
                <a:ea typeface="微软雅黑" panose="020B0503020204020204" pitchFamily="34" charset="-122"/>
              </a:rPr>
              <a:t>迈锡尼城堡狮子门</a:t>
            </a:r>
            <a:endParaRPr lang="zh-CN" altLang="en-US" sz="1800" b="1" dirty="0" smtClean="0">
              <a:solidFill>
                <a:schemeClr val="tx1"/>
              </a:solidFill>
              <a:latin typeface="微软雅黑" panose="020B0503020204020204" pitchFamily="34" charset="-122"/>
              <a:ea typeface="微软雅黑" panose="020B0503020204020204" pitchFamily="34" charset="-122"/>
            </a:endParaRPr>
          </a:p>
        </p:txBody>
      </p:sp>
      <p:sp>
        <p:nvSpPr>
          <p:cNvPr id="6" name="文本框 49"/>
          <p:cNvSpPr txBox="1"/>
          <p:nvPr/>
        </p:nvSpPr>
        <p:spPr>
          <a:xfrm>
            <a:off x="9073206" y="6840789"/>
            <a:ext cx="2268544" cy="369332"/>
          </a:xfrm>
          <a:prstGeom prst="rect">
            <a:avLst/>
          </a:prstGeom>
          <a:solidFill>
            <a:schemeClr val="bg1"/>
          </a:solidFill>
        </p:spPr>
        <p:txBody>
          <a:bodyPr wrap="square" rtlCol="0" anchor="t">
            <a:spAutoFit/>
          </a:bodyPr>
          <a:p>
            <a:pPr algn="ctr"/>
            <a:r>
              <a:rPr lang="zh-CN" altLang="en-US" sz="1800" b="1" dirty="0">
                <a:latin typeface="华文中宋" panose="02010600040101010101" pitchFamily="2" charset="-122"/>
                <a:ea typeface="华文中宋" panose="02010600040101010101" pitchFamily="2" charset="-122"/>
              </a:rPr>
              <a:t>线形文字</a:t>
            </a:r>
            <a:r>
              <a:rPr lang="en-US" altLang="zh-CN" sz="1800" b="1" dirty="0">
                <a:latin typeface="华文中宋" panose="02010600040101010101" pitchFamily="2" charset="-122"/>
                <a:ea typeface="华文中宋" panose="02010600040101010101" pitchFamily="2" charset="-122"/>
              </a:rPr>
              <a:t>B</a:t>
            </a:r>
            <a:endParaRPr lang="en-US" altLang="zh-CN" sz="1800" b="1" dirty="0">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571768"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4" y="885806"/>
            <a:ext cx="1857387" cy="58356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文明历史</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pic>
        <p:nvPicPr>
          <p:cNvPr id="24" name="图片 23" descr="t0144311f341f35170d.jpg"/>
          <p:cNvPicPr>
            <a:picLocks noChangeAspect="1"/>
          </p:cNvPicPr>
          <p:nvPr/>
        </p:nvPicPr>
        <p:blipFill>
          <a:blip r:embed="rId2" cstate="print"/>
          <a:stretch>
            <a:fillRect/>
          </a:stretch>
        </p:blipFill>
        <p:spPr>
          <a:xfrm>
            <a:off x="288285" y="1501124"/>
            <a:ext cx="5935812" cy="5500726"/>
          </a:xfrm>
          <a:prstGeom prst="rect">
            <a:avLst/>
          </a:prstGeom>
        </p:spPr>
      </p:pic>
      <p:pic>
        <p:nvPicPr>
          <p:cNvPr id="44" name="图片 43"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49" name="图片 48"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54" name="矩形 53"/>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61" name="组合 23"/>
          <p:cNvGrpSpPr/>
          <p:nvPr/>
        </p:nvGrpSpPr>
        <p:grpSpPr>
          <a:xfrm flipH="1">
            <a:off x="8261367" y="-12408"/>
            <a:ext cx="2750820" cy="740098"/>
            <a:chOff x="0" y="-2"/>
            <a:chExt cx="1377891" cy="634701"/>
          </a:xfrm>
          <a:solidFill>
            <a:schemeClr val="bg2">
              <a:lumMod val="90000"/>
            </a:schemeClr>
          </a:solidFill>
        </p:grpSpPr>
        <p:sp>
          <p:nvSpPr>
            <p:cNvPr id="62" name="直角三角形 61"/>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3" name="矩形 6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4" name="直接连接符 63"/>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5"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66" name="组合 66"/>
          <p:cNvGrpSpPr/>
          <p:nvPr/>
        </p:nvGrpSpPr>
        <p:grpSpPr>
          <a:xfrm flipH="1">
            <a:off x="8776673" y="-12408"/>
            <a:ext cx="2750820" cy="740098"/>
            <a:chOff x="0" y="-2"/>
            <a:chExt cx="1377891" cy="634701"/>
          </a:xfrm>
          <a:solidFill>
            <a:schemeClr val="bg2">
              <a:lumMod val="90000"/>
            </a:schemeClr>
          </a:solidFill>
        </p:grpSpPr>
        <p:sp>
          <p:nvSpPr>
            <p:cNvPr id="67" name="直角三角形 66"/>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8" name="矩形 67"/>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9" name="图片 68"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70"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1"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72" name="图片 71"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2" name="文本框 1"/>
          <p:cNvSpPr txBox="1"/>
          <p:nvPr/>
        </p:nvSpPr>
        <p:spPr>
          <a:xfrm>
            <a:off x="2689225" y="6193155"/>
            <a:ext cx="1945005" cy="737235"/>
          </a:xfrm>
          <a:prstGeom prst="rect">
            <a:avLst/>
          </a:prstGeom>
          <a:noFill/>
          <a:ln w="38100">
            <a:solidFill>
              <a:srgbClr val="FF0000"/>
            </a:solidFill>
          </a:ln>
        </p:spPr>
        <p:txBody>
          <a:bodyPr wrap="square" rtlCol="0">
            <a:spAutoFit/>
          </a:bodyPr>
          <a:p>
            <a:endParaRPr lang="zh-CN" altLang="en-US">
              <a:ln>
                <a:solidFill>
                  <a:srgbClr val="FF0000"/>
                </a:solidFill>
              </a:ln>
            </a:endParaRPr>
          </a:p>
          <a:p>
            <a:endParaRPr lang="zh-CN" altLang="en-US">
              <a:ln>
                <a:solidFill>
                  <a:srgbClr val="FF0000"/>
                </a:solidFill>
              </a:ln>
            </a:endParaRPr>
          </a:p>
        </p:txBody>
      </p:sp>
      <p:sp>
        <p:nvSpPr>
          <p:cNvPr id="3" name="文本框 2"/>
          <p:cNvSpPr txBox="1"/>
          <p:nvPr/>
        </p:nvSpPr>
        <p:spPr>
          <a:xfrm>
            <a:off x="2232660" y="4464685"/>
            <a:ext cx="800100" cy="414020"/>
          </a:xfrm>
          <a:prstGeom prst="rect">
            <a:avLst/>
          </a:prstGeom>
          <a:noFill/>
          <a:ln w="38100">
            <a:solidFill>
              <a:srgbClr val="FF0000"/>
            </a:solidFill>
          </a:ln>
        </p:spPr>
        <p:txBody>
          <a:bodyPr wrap="square" rtlCol="0">
            <a:spAutoFit/>
          </a:bodyPr>
          <a:p>
            <a:endParaRPr lang="zh-CN" altLang="en-US"/>
          </a:p>
        </p:txBody>
      </p:sp>
      <p:sp>
        <p:nvSpPr>
          <p:cNvPr id="4" name="文本框 3"/>
          <p:cNvSpPr txBox="1"/>
          <p:nvPr/>
        </p:nvSpPr>
        <p:spPr>
          <a:xfrm>
            <a:off x="7200900" y="1457325"/>
            <a:ext cx="3020060" cy="768350"/>
          </a:xfrm>
          <a:prstGeom prst="rect">
            <a:avLst/>
          </a:prstGeom>
          <a:noFill/>
        </p:spPr>
        <p:txBody>
          <a:bodyPr wrap="square" rtlCol="0">
            <a:spAutoFit/>
            <a:scene3d>
              <a:camera prst="orthographicFront"/>
              <a:lightRig rig="threePt" dir="t"/>
            </a:scene3d>
          </a:bodyPr>
          <a:p>
            <a:r>
              <a:rPr lang="zh-CN" altLang="en-US" sz="4400">
                <a:ln w="22225">
                  <a:solidFill>
                    <a:schemeClr val="accent2"/>
                  </a:solidFill>
                  <a:prstDash val="solid"/>
                </a:ln>
                <a:solidFill>
                  <a:schemeClr val="accent2">
                    <a:lumMod val="40000"/>
                    <a:lumOff val="60000"/>
                  </a:schemeClr>
                </a:solidFill>
                <a:effectLst/>
              </a:rPr>
              <a:t>爱琴文明</a:t>
            </a:r>
            <a:endParaRPr lang="zh-CN" altLang="en-US" sz="4400">
              <a:ln w="22225">
                <a:solidFill>
                  <a:schemeClr val="accent2"/>
                </a:solidFill>
                <a:prstDash val="solid"/>
              </a:ln>
              <a:solidFill>
                <a:schemeClr val="accent2">
                  <a:lumMod val="40000"/>
                  <a:lumOff val="60000"/>
                </a:schemeClr>
              </a:solidFill>
              <a:effectLst/>
            </a:endParaRPr>
          </a:p>
        </p:txBody>
      </p:sp>
      <p:sp>
        <p:nvSpPr>
          <p:cNvPr id="5" name="文本框 4"/>
          <p:cNvSpPr txBox="1"/>
          <p:nvPr/>
        </p:nvSpPr>
        <p:spPr>
          <a:xfrm>
            <a:off x="7633335" y="2304415"/>
            <a:ext cx="1566545" cy="737235"/>
          </a:xfrm>
          <a:prstGeom prst="rect">
            <a:avLst/>
          </a:prstGeom>
          <a:noFill/>
          <a:ln w="12700">
            <a:solidFill>
              <a:schemeClr val="tx1"/>
            </a:solidFill>
          </a:ln>
        </p:spPr>
        <p:txBody>
          <a:bodyPr wrap="square" rtlCol="0">
            <a:spAutoFit/>
          </a:bodyPr>
          <a:p>
            <a:r>
              <a:rPr lang="zh-CN" altLang="en-US"/>
              <a:t>克里特文明</a:t>
            </a:r>
            <a:endParaRPr lang="zh-CN" altLang="en-US"/>
          </a:p>
          <a:p>
            <a:r>
              <a:rPr lang="zh-CN" altLang="en-US"/>
              <a:t>迈锡尼文明</a:t>
            </a:r>
            <a:endParaRPr lang="zh-CN" altLang="en-US"/>
          </a:p>
        </p:txBody>
      </p:sp>
      <p:sp>
        <p:nvSpPr>
          <p:cNvPr id="6" name="下箭头 5"/>
          <p:cNvSpPr/>
          <p:nvPr/>
        </p:nvSpPr>
        <p:spPr>
          <a:xfrm>
            <a:off x="8065135" y="3228975"/>
            <a:ext cx="575945" cy="6597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273290" y="4032885"/>
            <a:ext cx="2480310" cy="768350"/>
          </a:xfrm>
          <a:prstGeom prst="rect">
            <a:avLst/>
          </a:prstGeom>
          <a:noFill/>
        </p:spPr>
        <p:txBody>
          <a:bodyPr wrap="square" rtlCol="0">
            <a:spAutoFit/>
            <a:scene3d>
              <a:camera prst="orthographicFront"/>
              <a:lightRig rig="threePt" dir="t"/>
            </a:scene3d>
          </a:bodyPr>
          <a:p>
            <a:r>
              <a:rPr lang="zh-CN" altLang="en-US" sz="4400">
                <a:ln w="22225">
                  <a:solidFill>
                    <a:schemeClr val="accent2"/>
                  </a:solidFill>
                  <a:prstDash val="solid"/>
                </a:ln>
                <a:solidFill>
                  <a:schemeClr val="accent2">
                    <a:lumMod val="40000"/>
                    <a:lumOff val="60000"/>
                  </a:schemeClr>
                </a:solidFill>
                <a:effectLst/>
              </a:rPr>
              <a:t>荷马时代</a:t>
            </a:r>
            <a:endParaRPr lang="zh-CN" altLang="en-US" sz="4400">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7345045" y="5688965"/>
            <a:ext cx="2498090" cy="768350"/>
          </a:xfrm>
          <a:prstGeom prst="rect">
            <a:avLst/>
          </a:prstGeom>
          <a:noFill/>
        </p:spPr>
        <p:txBody>
          <a:bodyPr wrap="square" rtlCol="0">
            <a:spAutoFit/>
          </a:bodyPr>
          <a:p>
            <a:r>
              <a:rPr lang="zh-CN" altLang="en-US" sz="4400">
                <a:ln w="22225">
                  <a:solidFill>
                    <a:schemeClr val="accent2"/>
                  </a:solidFill>
                  <a:prstDash val="solid"/>
                </a:ln>
                <a:solidFill>
                  <a:schemeClr val="accent2">
                    <a:lumMod val="40000"/>
                    <a:lumOff val="60000"/>
                  </a:schemeClr>
                </a:solidFill>
                <a:effectLst/>
              </a:rPr>
              <a:t>城邦时代</a:t>
            </a:r>
            <a:endParaRPr lang="zh-CN" altLang="en-US" sz="4400">
              <a:ln w="22225">
                <a:solidFill>
                  <a:schemeClr val="accent2"/>
                </a:solidFill>
                <a:prstDash val="solid"/>
              </a:ln>
              <a:solidFill>
                <a:schemeClr val="accent2">
                  <a:lumMod val="40000"/>
                  <a:lumOff val="60000"/>
                </a:schemeClr>
              </a:solidFill>
              <a:effectLst/>
            </a:endParaRPr>
          </a:p>
        </p:txBody>
      </p:sp>
      <p:sp>
        <p:nvSpPr>
          <p:cNvPr id="9" name="下箭头 8"/>
          <p:cNvSpPr/>
          <p:nvPr/>
        </p:nvSpPr>
        <p:spPr>
          <a:xfrm>
            <a:off x="8065135" y="4944110"/>
            <a:ext cx="575945" cy="661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9" grpId="0" bldLvl="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28" name="图片 27" descr="t018d16e110143ea110.jpg"/>
          <p:cNvPicPr>
            <a:picLocks noChangeAspect="1"/>
          </p:cNvPicPr>
          <p:nvPr/>
        </p:nvPicPr>
        <p:blipFill>
          <a:blip r:embed="rId1"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29" name="图片 28"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0" name="矩形 29"/>
          <p:cNvSpPr/>
          <p:nvPr/>
        </p:nvSpPr>
        <p:spPr>
          <a:xfrm>
            <a:off x="0" y="0"/>
            <a:ext cx="10776937" cy="704850"/>
          </a:xfrm>
          <a:prstGeom prst="rect">
            <a:avLst/>
          </a:prstGeom>
          <a:blipFill>
            <a:blip r:embed="rId3"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1" name="组合 23"/>
          <p:cNvGrpSpPr/>
          <p:nvPr/>
        </p:nvGrpSpPr>
        <p:grpSpPr>
          <a:xfrm flipH="1">
            <a:off x="8261367" y="-12408"/>
            <a:ext cx="2750820" cy="740098"/>
            <a:chOff x="0" y="-2"/>
            <a:chExt cx="1377891" cy="634701"/>
          </a:xfrm>
          <a:solidFill>
            <a:schemeClr val="bg2">
              <a:lumMod val="90000"/>
            </a:schemeClr>
          </a:solidFill>
        </p:grpSpPr>
        <p:sp>
          <p:nvSpPr>
            <p:cNvPr id="32" name="直角三角形 31"/>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36" name="矩形 3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37" name="直接连接符 36"/>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38"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39" name="组合 66"/>
          <p:cNvGrpSpPr/>
          <p:nvPr/>
        </p:nvGrpSpPr>
        <p:grpSpPr>
          <a:xfrm flipH="1">
            <a:off x="8776673" y="-12408"/>
            <a:ext cx="2750820" cy="740098"/>
            <a:chOff x="0" y="-2"/>
            <a:chExt cx="1377891" cy="634701"/>
          </a:xfrm>
          <a:solidFill>
            <a:schemeClr val="bg2">
              <a:lumMod val="90000"/>
            </a:schemeClr>
          </a:solidFill>
        </p:grpSpPr>
        <p:sp>
          <p:nvSpPr>
            <p:cNvPr id="40" name="直角三角形 39"/>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1" name="矩形 4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42" name="图片 41" descr="624f9a79jw1eelyzwvu5xj20b408t75j.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3"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49" name="图片 48" descr="QQ截图20200208112757.png"/>
          <p:cNvPicPr>
            <a:picLocks noChangeAspect="1"/>
          </p:cNvPicPr>
          <p:nvPr/>
        </p:nvPicPr>
        <p:blipFill>
          <a:blip r:embed="rId4" cstate="print"/>
          <a:srcRect l="9616" t="5833" r="5801" b="5841"/>
          <a:stretch>
            <a:fillRect/>
          </a:stretch>
        </p:blipFill>
        <p:spPr>
          <a:xfrm>
            <a:off x="144413" y="90901"/>
            <a:ext cx="576064" cy="555116"/>
          </a:xfrm>
          <a:prstGeom prst="ellipse">
            <a:avLst/>
          </a:prstGeom>
        </p:spPr>
      </p:pic>
      <p:sp>
        <p:nvSpPr>
          <p:cNvPr id="27" name="圆角矩形 26"/>
          <p:cNvSpPr/>
          <p:nvPr/>
        </p:nvSpPr>
        <p:spPr>
          <a:xfrm>
            <a:off x="117435" y="885806"/>
            <a:ext cx="2571768"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903254" y="885806"/>
            <a:ext cx="1857387" cy="58356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城邦时代</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46" name="图片 45" descr="t01bee137dc8a588c9c.jpg"/>
          <p:cNvPicPr>
            <a:picLocks noChangeAspect="1"/>
          </p:cNvPicPr>
          <p:nvPr/>
        </p:nvPicPr>
        <p:blipFill>
          <a:blip r:embed="rId5"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2" name="文本框 1"/>
          <p:cNvSpPr txBox="1"/>
          <p:nvPr/>
        </p:nvSpPr>
        <p:spPr>
          <a:xfrm>
            <a:off x="907415" y="2448560"/>
            <a:ext cx="9610090" cy="1076325"/>
          </a:xfrm>
          <a:prstGeom prst="rect">
            <a:avLst/>
          </a:prstGeom>
          <a:noFill/>
        </p:spPr>
        <p:txBody>
          <a:bodyPr wrap="square" rtlCol="0">
            <a:spAutoFit/>
          </a:bodyPr>
          <a:p>
            <a:r>
              <a:rPr lang="en-US" altLang="zh-CN" sz="3200" b="1"/>
              <a:t>2.</a:t>
            </a:r>
            <a:r>
              <a:rPr lang="zh-CN" altLang="en-US" sz="3200" b="1"/>
              <a:t>含义：希腊城邦一般是</a:t>
            </a:r>
            <a:r>
              <a:rPr lang="zh-CN" altLang="en-US" sz="3200" b="1">
                <a:solidFill>
                  <a:srgbClr val="FF0000"/>
                </a:solidFill>
              </a:rPr>
              <a:t>以一个城市或市镇为中心，把周围的农村联合起来组成一个小国</a:t>
            </a:r>
            <a:r>
              <a:rPr lang="zh-CN" altLang="en-US" sz="3200" b="1"/>
              <a:t>。</a:t>
            </a:r>
            <a:endParaRPr lang="zh-CN" altLang="en-US" sz="3200" b="1"/>
          </a:p>
        </p:txBody>
      </p:sp>
      <p:sp>
        <p:nvSpPr>
          <p:cNvPr id="3" name="文本框 2"/>
          <p:cNvSpPr txBox="1"/>
          <p:nvPr/>
        </p:nvSpPr>
        <p:spPr>
          <a:xfrm>
            <a:off x="1008380" y="3672840"/>
            <a:ext cx="1353820" cy="583565"/>
          </a:xfrm>
          <a:prstGeom prst="rect">
            <a:avLst/>
          </a:prstGeom>
          <a:noFill/>
        </p:spPr>
        <p:txBody>
          <a:bodyPr wrap="square" rtlCol="0">
            <a:spAutoFit/>
          </a:bodyPr>
          <a:p>
            <a:r>
              <a:rPr lang="en-US" altLang="zh-CN" sz="3200" b="1"/>
              <a:t>3.</a:t>
            </a:r>
            <a:r>
              <a:rPr lang="zh-CN" altLang="en-US" sz="3200" b="1"/>
              <a:t>特点：</a:t>
            </a:r>
            <a:endParaRPr lang="zh-CN" altLang="en-US" sz="3200" b="1"/>
          </a:p>
        </p:txBody>
      </p:sp>
      <p:sp>
        <p:nvSpPr>
          <p:cNvPr id="25" name="文本框 24"/>
          <p:cNvSpPr txBox="1"/>
          <p:nvPr/>
        </p:nvSpPr>
        <p:spPr>
          <a:xfrm>
            <a:off x="982980" y="4280535"/>
            <a:ext cx="9458325" cy="2245360"/>
          </a:xfrm>
          <a:prstGeom prst="rect">
            <a:avLst/>
          </a:prstGeom>
          <a:noFill/>
          <a:ln w="19050">
            <a:solidFill>
              <a:schemeClr val="accent2">
                <a:lumMod val="75000"/>
              </a:schemeClr>
            </a:solidFill>
            <a:prstDash val="sysDash"/>
          </a:ln>
        </p:spPr>
        <p:txBody>
          <a:bodyPr wrap="square" rtlCol="0">
            <a:spAutoFit/>
          </a:bodyPr>
          <a:p>
            <a:pPr fontAlgn="auto"/>
            <a:r>
              <a:rPr lang="en-US" altLang="zh-CN" sz="24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          </a:t>
            </a:r>
            <a:r>
              <a:rPr lang="zh-CN" altLang="en-US"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城邦面积小，人口不多，一般以城市为中心，包括周边若干村落。斯巴达</a:t>
            </a:r>
            <a:r>
              <a:rPr lang="en-US" altLang="zh-CN"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8400</a:t>
            </a:r>
            <a:r>
              <a:rPr lang="zh-CN" altLang="en-US"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平方千米，只有今北京市面积的一半；雅典的面积只及北京市的</a:t>
            </a:r>
            <a:r>
              <a:rPr lang="en-US" altLang="zh-CN"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1/7</a:t>
            </a:r>
            <a:r>
              <a:rPr lang="zh-CN" altLang="en-US"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。普通城邦一般方圆不过数十里，居民不过万余人。</a:t>
            </a:r>
            <a:endParaRPr lang="zh-CN" altLang="en-US"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endParaRPr>
          </a:p>
          <a:p>
            <a:pPr fontAlgn="auto"/>
            <a:r>
              <a:rPr lang="zh-CN" altLang="en-US"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 </a:t>
            </a:r>
            <a:r>
              <a:rPr lang="en-US" altLang="zh-CN" sz="2800" spc="-10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                                                                           </a:t>
            </a:r>
            <a:r>
              <a:rPr lang="en-US" altLang="zh-CN" sz="2800" spc="-100">
                <a:solidFill>
                  <a:schemeClr val="tx1"/>
                </a:solidFill>
                <a:uFillTx/>
                <a:latin typeface="华文中宋" panose="02010600040101010101" pitchFamily="2" charset="-122"/>
                <a:ea typeface="华文中宋" panose="02010600040101010101" pitchFamily="2" charset="-122"/>
                <a:cs typeface="华文中宋" panose="02010600040101010101" pitchFamily="2" charset="-122"/>
              </a:rPr>
              <a:t>——</a:t>
            </a:r>
            <a:r>
              <a:rPr lang="zh-CN" altLang="en-US" sz="2800" spc="-100">
                <a:solidFill>
                  <a:schemeClr val="tx1"/>
                </a:solidFill>
                <a:uFillTx/>
                <a:latin typeface="华文中宋" panose="02010600040101010101" pitchFamily="2" charset="-122"/>
                <a:ea typeface="华文中宋" panose="02010600040101010101" pitchFamily="2" charset="-122"/>
                <a:cs typeface="华文中宋" panose="02010600040101010101" pitchFamily="2" charset="-122"/>
              </a:rPr>
              <a:t>朱龙华《世界历史》</a:t>
            </a:r>
            <a:endParaRPr lang="zh-CN" altLang="en-US" sz="2800" spc="-100">
              <a:solidFill>
                <a:schemeClr val="tx1"/>
              </a:solidFill>
              <a:uFillTx/>
              <a:latin typeface="华文中宋" panose="02010600040101010101" pitchFamily="2" charset="-122"/>
              <a:ea typeface="华文中宋" panose="02010600040101010101" pitchFamily="2" charset="-122"/>
              <a:cs typeface="华文中宋" panose="02010600040101010101" pitchFamily="2" charset="-122"/>
            </a:endParaRPr>
          </a:p>
        </p:txBody>
      </p:sp>
      <p:sp>
        <p:nvSpPr>
          <p:cNvPr id="21" name="文本框 20"/>
          <p:cNvSpPr txBox="1"/>
          <p:nvPr/>
        </p:nvSpPr>
        <p:spPr>
          <a:xfrm>
            <a:off x="4392930" y="6480810"/>
            <a:ext cx="2568575" cy="583565"/>
          </a:xfrm>
          <a:prstGeom prst="rect">
            <a:avLst/>
          </a:prstGeom>
          <a:noFill/>
        </p:spPr>
        <p:txBody>
          <a:bodyPr wrap="square" rtlCol="0">
            <a:spAutoFit/>
            <a:scene3d>
              <a:camera prst="orthographicFront"/>
              <a:lightRig rig="threePt" dir="t"/>
            </a:scene3d>
          </a:bodyPr>
          <a:p>
            <a:r>
              <a:rPr lang="en-US" altLang="zh-CN"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小国寡民</a:t>
            </a:r>
            <a:r>
              <a:rPr lang="en-US" altLang="zh-CN"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b="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2362485" y="1656701"/>
            <a:ext cx="2450465" cy="583565"/>
          </a:xfrm>
          <a:prstGeom prst="rect">
            <a:avLst/>
          </a:prstGeom>
        </p:spPr>
        <p:txBody>
          <a:bodyPr wrap="none">
            <a:spAutoFit/>
          </a:bodyPr>
          <a:p>
            <a:r>
              <a:rPr lang="zh-CN" altLang="en-US" sz="3200" b="1" dirty="0" smtClean="0">
                <a:latin typeface="+mn-ea"/>
                <a:cs typeface="+mn-ea"/>
              </a:rPr>
              <a:t>公元前</a:t>
            </a:r>
            <a:r>
              <a:rPr lang="en-US" sz="3200" b="1" dirty="0" smtClean="0">
                <a:latin typeface="+mn-ea"/>
                <a:cs typeface="+mn-ea"/>
              </a:rPr>
              <a:t>8</a:t>
            </a:r>
            <a:r>
              <a:rPr lang="zh-CN" altLang="en-US" sz="3200" b="1" dirty="0" smtClean="0">
                <a:latin typeface="+mn-ea"/>
                <a:cs typeface="+mn-ea"/>
              </a:rPr>
              <a:t>世纪</a:t>
            </a:r>
            <a:endParaRPr lang="zh-CN" altLang="en-US" sz="3200" b="1" dirty="0">
              <a:latin typeface="+mn-ea"/>
              <a:cs typeface="+mn-ea"/>
            </a:endParaRPr>
          </a:p>
        </p:txBody>
      </p:sp>
      <p:sp>
        <p:nvSpPr>
          <p:cNvPr id="4" name="文本框 3"/>
          <p:cNvSpPr txBox="1"/>
          <p:nvPr/>
        </p:nvSpPr>
        <p:spPr>
          <a:xfrm>
            <a:off x="960755" y="1656715"/>
            <a:ext cx="1343660" cy="583565"/>
          </a:xfrm>
          <a:prstGeom prst="rect">
            <a:avLst/>
          </a:prstGeom>
          <a:noFill/>
        </p:spPr>
        <p:txBody>
          <a:bodyPr wrap="square" rtlCol="0">
            <a:spAutoFit/>
          </a:bodyPr>
          <a:p>
            <a:r>
              <a:rPr lang="en-US" altLang="zh-CN" sz="3200" b="1"/>
              <a:t>1.</a:t>
            </a:r>
            <a:r>
              <a:rPr lang="zh-CN" altLang="en-US" sz="3200" b="1"/>
              <a:t>时间：</a:t>
            </a:r>
            <a:endParaRPr lang="zh-CN" altLang="en-US" sz="32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900" decel="100000" fill="hold"/>
                                        <p:tgtEl>
                                          <p:spTgt spid="25"/>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strVal val="#ppt_w*0.70"/>
                                          </p:val>
                                        </p:tav>
                                        <p:tav tm="100000">
                                          <p:val>
                                            <p:strVal val="#ppt_w"/>
                                          </p:val>
                                        </p:tav>
                                      </p:tavLst>
                                    </p:anim>
                                    <p:anim calcmode="lin" valueType="num">
                                      <p:cBhvr>
                                        <p:cTn id="38" dur="1000" fill="hold"/>
                                        <p:tgtEl>
                                          <p:spTgt spid="21"/>
                                        </p:tgtEl>
                                        <p:attrNameLst>
                                          <p:attrName>ppt_h</p:attrName>
                                        </p:attrNameLst>
                                      </p:cBhvr>
                                      <p:tavLst>
                                        <p:tav tm="0">
                                          <p:val>
                                            <p:strVal val="#ppt_h"/>
                                          </p:val>
                                        </p:tav>
                                        <p:tav tm="100000">
                                          <p:val>
                                            <p:strVal val="#ppt_h"/>
                                          </p:val>
                                        </p:tav>
                                      </p:tavLst>
                                    </p:anim>
                                    <p:animEffect transition="in" filter="fade">
                                      <p:cBhvr>
                                        <p:cTn id="3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 grpId="0"/>
      <p:bldP spid="3" grpId="0"/>
      <p:bldP spid="21"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pic>
        <p:nvPicPr>
          <p:cNvPr id="34" name="图片 33" descr="t0144311f341f35170d.jpg"/>
          <p:cNvPicPr>
            <a:picLocks noChangeAspect="1"/>
          </p:cNvPicPr>
          <p:nvPr/>
        </p:nvPicPr>
        <p:blipFill>
          <a:blip r:embed="rId1" cstate="print"/>
          <a:stretch>
            <a:fillRect/>
          </a:stretch>
        </p:blipFill>
        <p:spPr>
          <a:xfrm>
            <a:off x="5118095" y="1385872"/>
            <a:ext cx="5935812" cy="5500726"/>
          </a:xfrm>
          <a:prstGeom prst="rect">
            <a:avLst/>
          </a:prstGeom>
        </p:spPr>
      </p:pic>
      <p:pic>
        <p:nvPicPr>
          <p:cNvPr id="31" name="图片 30" descr="t018d16e110143ea110.jpg"/>
          <p:cNvPicPr>
            <a:picLocks noChangeAspect="1"/>
          </p:cNvPicPr>
          <p:nvPr/>
        </p:nvPicPr>
        <p:blipFill>
          <a:blip r:embed="rId2"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36" name="图片 35"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37" name="矩形 36"/>
          <p:cNvSpPr/>
          <p:nvPr/>
        </p:nvSpPr>
        <p:spPr>
          <a:xfrm>
            <a:off x="0" y="0"/>
            <a:ext cx="10776937" cy="704850"/>
          </a:xfrm>
          <a:prstGeom prst="rect">
            <a:avLst/>
          </a:prstGeom>
          <a:blipFill>
            <a:blip r:embed="rId4"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38" name="组合 23"/>
          <p:cNvGrpSpPr/>
          <p:nvPr/>
        </p:nvGrpSpPr>
        <p:grpSpPr>
          <a:xfrm flipH="1">
            <a:off x="8261367" y="-12408"/>
            <a:ext cx="2750820" cy="740098"/>
            <a:chOff x="0" y="-2"/>
            <a:chExt cx="1377891" cy="634701"/>
          </a:xfrm>
          <a:solidFill>
            <a:schemeClr val="bg2">
              <a:lumMod val="90000"/>
            </a:schemeClr>
          </a:solidFill>
        </p:grpSpPr>
        <p:sp>
          <p:nvSpPr>
            <p:cNvPr id="39" name="直角三角形 38"/>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0" name="矩形 3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41" name="直接连接符 40"/>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42"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43" name="组合 66"/>
          <p:cNvGrpSpPr/>
          <p:nvPr/>
        </p:nvGrpSpPr>
        <p:grpSpPr>
          <a:xfrm flipH="1">
            <a:off x="8776673" y="-12408"/>
            <a:ext cx="2750820" cy="740098"/>
            <a:chOff x="0" y="-2"/>
            <a:chExt cx="1377891" cy="634701"/>
          </a:xfrm>
          <a:solidFill>
            <a:schemeClr val="bg2">
              <a:lumMod val="90000"/>
            </a:schemeClr>
          </a:solidFill>
        </p:grpSpPr>
        <p:sp>
          <p:nvSpPr>
            <p:cNvPr id="44" name="直角三角形 43"/>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49" name="矩形 4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54" name="图片 53" descr="624f9a79jw1eelyzwvu5xj20b408t75j.jpg"/>
          <p:cNvPicPr>
            <a:picLocks noChangeAspect="1"/>
          </p:cNvPicPr>
          <p:nvPr/>
        </p:nvPicPr>
        <p:blipFill>
          <a:blip r:embed="rId3"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1"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6"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67" name="图片 66" descr="QQ截图20200208112757.png"/>
          <p:cNvPicPr>
            <a:picLocks noChangeAspect="1"/>
          </p:cNvPicPr>
          <p:nvPr/>
        </p:nvPicPr>
        <p:blipFill>
          <a:blip r:embed="rId5" cstate="print"/>
          <a:srcRect l="9616" t="5833" r="5801" b="5841"/>
          <a:stretch>
            <a:fillRect/>
          </a:stretch>
        </p:blipFill>
        <p:spPr>
          <a:xfrm>
            <a:off x="144413" y="90901"/>
            <a:ext cx="576064" cy="555116"/>
          </a:xfrm>
          <a:prstGeom prst="ellipse">
            <a:avLst/>
          </a:prstGeom>
        </p:spPr>
      </p:pic>
      <p:sp>
        <p:nvSpPr>
          <p:cNvPr id="45" name="圆角矩形 44"/>
          <p:cNvSpPr/>
          <p:nvPr/>
        </p:nvSpPr>
        <p:spPr>
          <a:xfrm>
            <a:off x="117435" y="885806"/>
            <a:ext cx="2571768"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903254" y="885806"/>
            <a:ext cx="1857387" cy="584775"/>
          </a:xfrm>
          <a:prstGeom prst="rect">
            <a:avLst/>
          </a:prstGeom>
        </p:spPr>
        <p:txBody>
          <a:bodyPr wrap="squar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自然环境</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47" name="图片 46" descr="t01bee137dc8a588c9c.jpg"/>
          <p:cNvPicPr>
            <a:picLocks noChangeAspect="1"/>
          </p:cNvPicPr>
          <p:nvPr/>
        </p:nvPicPr>
        <p:blipFill>
          <a:blip r:embed="rId6"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3" name="文本框 2"/>
          <p:cNvSpPr txBox="1"/>
          <p:nvPr/>
        </p:nvSpPr>
        <p:spPr>
          <a:xfrm>
            <a:off x="216535" y="1697355"/>
            <a:ext cx="2308225" cy="460375"/>
          </a:xfrm>
          <a:prstGeom prst="rect">
            <a:avLst/>
          </a:prstGeom>
          <a:noFill/>
        </p:spPr>
        <p:txBody>
          <a:bodyPr wrap="square" rtlCol="0">
            <a:spAutoFit/>
          </a:bodyPr>
          <a:p>
            <a:r>
              <a:rPr lang="zh-CN" altLang="en-US" sz="2400" b="1">
                <a:solidFill>
                  <a:srgbClr val="FF0000"/>
                </a:solidFill>
              </a:rPr>
              <a:t>小国寡民城邦</a:t>
            </a:r>
            <a:endParaRPr lang="zh-CN" altLang="en-US" sz="2400" b="1">
              <a:solidFill>
                <a:srgbClr val="FF0000"/>
              </a:solidFill>
            </a:endParaRPr>
          </a:p>
        </p:txBody>
      </p:sp>
      <p:sp>
        <p:nvSpPr>
          <p:cNvPr id="4" name="下箭头 3"/>
          <p:cNvSpPr/>
          <p:nvPr/>
        </p:nvSpPr>
        <p:spPr>
          <a:xfrm>
            <a:off x="1079500" y="2232660"/>
            <a:ext cx="360045" cy="50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21945" y="2733675"/>
            <a:ext cx="2125345" cy="460375"/>
          </a:xfrm>
          <a:prstGeom prst="rect">
            <a:avLst/>
          </a:prstGeom>
          <a:noFill/>
        </p:spPr>
        <p:txBody>
          <a:bodyPr wrap="square" rtlCol="0">
            <a:spAutoFit/>
          </a:bodyPr>
          <a:p>
            <a:r>
              <a:rPr lang="zh-CN" altLang="en-US" sz="2400" b="1"/>
              <a:t>地理环境特点</a:t>
            </a:r>
            <a:endParaRPr lang="zh-CN" altLang="en-US" sz="2400" b="1"/>
          </a:p>
        </p:txBody>
      </p:sp>
      <p:sp>
        <p:nvSpPr>
          <p:cNvPr id="6" name="文本框 5"/>
          <p:cNvSpPr txBox="1"/>
          <p:nvPr/>
        </p:nvSpPr>
        <p:spPr>
          <a:xfrm>
            <a:off x="1834515" y="3415030"/>
            <a:ext cx="989965" cy="521970"/>
          </a:xfrm>
          <a:prstGeom prst="rect">
            <a:avLst/>
          </a:prstGeom>
          <a:noFill/>
        </p:spPr>
        <p:txBody>
          <a:bodyPr wrap="square" rtlCol="0">
            <a:spAutoFit/>
          </a:bodyPr>
          <a:p>
            <a:r>
              <a:rPr lang="zh-CN" altLang="en-US" sz="2800" b="1">
                <a:solidFill>
                  <a:srgbClr val="FF0000"/>
                </a:solidFill>
              </a:rPr>
              <a:t>多山</a:t>
            </a:r>
            <a:endParaRPr lang="zh-CN" altLang="en-US" sz="2800" b="1">
              <a:solidFill>
                <a:srgbClr val="FF0000"/>
              </a:solidFill>
            </a:endParaRPr>
          </a:p>
        </p:txBody>
      </p:sp>
      <p:sp>
        <p:nvSpPr>
          <p:cNvPr id="7" name="文本框 6"/>
          <p:cNvSpPr txBox="1"/>
          <p:nvPr/>
        </p:nvSpPr>
        <p:spPr>
          <a:xfrm>
            <a:off x="1834515" y="4304665"/>
            <a:ext cx="991235" cy="521970"/>
          </a:xfrm>
          <a:prstGeom prst="rect">
            <a:avLst/>
          </a:prstGeom>
          <a:noFill/>
        </p:spPr>
        <p:txBody>
          <a:bodyPr wrap="square" rtlCol="0">
            <a:spAutoFit/>
          </a:bodyPr>
          <a:p>
            <a:r>
              <a:rPr lang="zh-CN" altLang="en-US" sz="2800" b="1">
                <a:solidFill>
                  <a:srgbClr val="FF0000"/>
                </a:solidFill>
              </a:rPr>
              <a:t>多岛</a:t>
            </a:r>
            <a:endParaRPr lang="zh-CN" altLang="en-US" sz="2800" b="1">
              <a:solidFill>
                <a:srgbClr val="FF0000"/>
              </a:solidFill>
            </a:endParaRPr>
          </a:p>
        </p:txBody>
      </p:sp>
      <p:sp>
        <p:nvSpPr>
          <p:cNvPr id="8" name="文本框 7"/>
          <p:cNvSpPr txBox="1"/>
          <p:nvPr/>
        </p:nvSpPr>
        <p:spPr>
          <a:xfrm>
            <a:off x="1872615" y="5194300"/>
            <a:ext cx="913765" cy="521970"/>
          </a:xfrm>
          <a:prstGeom prst="rect">
            <a:avLst/>
          </a:prstGeom>
          <a:noFill/>
        </p:spPr>
        <p:txBody>
          <a:bodyPr wrap="square" rtlCol="0">
            <a:spAutoFit/>
          </a:bodyPr>
          <a:p>
            <a:r>
              <a:rPr lang="zh-CN" altLang="en-US" sz="2800" b="1">
                <a:solidFill>
                  <a:srgbClr val="FF0000"/>
                </a:solidFill>
              </a:rPr>
              <a:t>环海</a:t>
            </a:r>
            <a:endParaRPr lang="zh-CN" altLang="en-US" sz="2800" b="1">
              <a:solidFill>
                <a:srgbClr val="FF0000"/>
              </a:solidFill>
            </a:endParaRPr>
          </a:p>
        </p:txBody>
      </p:sp>
      <p:sp>
        <p:nvSpPr>
          <p:cNvPr id="9" name="直角上箭头 8"/>
          <p:cNvSpPr/>
          <p:nvPr/>
        </p:nvSpPr>
        <p:spPr>
          <a:xfrm rot="10800000">
            <a:off x="1152525" y="4114165"/>
            <a:ext cx="647700" cy="50419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74675" y="4680585"/>
            <a:ext cx="1369695" cy="737235"/>
          </a:xfrm>
          <a:prstGeom prst="rect">
            <a:avLst/>
          </a:prstGeom>
          <a:noFill/>
        </p:spPr>
        <p:txBody>
          <a:bodyPr wrap="square" rtlCol="0">
            <a:spAutoFit/>
          </a:bodyPr>
          <a:p>
            <a:r>
              <a:rPr lang="zh-CN" altLang="en-US" b="1"/>
              <a:t>地形受限不便联系</a:t>
            </a:r>
            <a:endParaRPr lang="zh-CN" altLang="en-US" b="1"/>
          </a:p>
        </p:txBody>
      </p:sp>
      <p:sp>
        <p:nvSpPr>
          <p:cNvPr id="12" name="右箭头 11"/>
          <p:cNvSpPr/>
          <p:nvPr/>
        </p:nvSpPr>
        <p:spPr>
          <a:xfrm>
            <a:off x="2760345" y="3532505"/>
            <a:ext cx="432435" cy="28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375025" y="3512820"/>
            <a:ext cx="1191895" cy="414020"/>
          </a:xfrm>
          <a:prstGeom prst="rect">
            <a:avLst/>
          </a:prstGeom>
          <a:noFill/>
        </p:spPr>
        <p:txBody>
          <a:bodyPr wrap="square" rtlCol="0">
            <a:spAutoFit/>
          </a:bodyPr>
          <a:p>
            <a:r>
              <a:rPr lang="zh-CN" altLang="en-US"/>
              <a:t>耕地少</a:t>
            </a:r>
            <a:endParaRPr lang="zh-CN" altLang="en-US"/>
          </a:p>
        </p:txBody>
      </p:sp>
      <p:sp>
        <p:nvSpPr>
          <p:cNvPr id="14" name="文本框 13"/>
          <p:cNvSpPr txBox="1"/>
          <p:nvPr/>
        </p:nvSpPr>
        <p:spPr>
          <a:xfrm>
            <a:off x="3312795" y="4392930"/>
            <a:ext cx="1419225" cy="414020"/>
          </a:xfrm>
          <a:prstGeom prst="rect">
            <a:avLst/>
          </a:prstGeom>
          <a:noFill/>
        </p:spPr>
        <p:txBody>
          <a:bodyPr wrap="square" rtlCol="0">
            <a:spAutoFit/>
          </a:bodyPr>
          <a:p>
            <a:r>
              <a:rPr lang="zh-CN" altLang="en-US"/>
              <a:t>良港众多</a:t>
            </a:r>
            <a:endParaRPr lang="zh-CN" altLang="en-US"/>
          </a:p>
        </p:txBody>
      </p:sp>
      <p:sp>
        <p:nvSpPr>
          <p:cNvPr id="15" name="文本框 14"/>
          <p:cNvSpPr txBox="1"/>
          <p:nvPr/>
        </p:nvSpPr>
        <p:spPr>
          <a:xfrm>
            <a:off x="3121660" y="5273040"/>
            <a:ext cx="2153285" cy="414020"/>
          </a:xfrm>
          <a:prstGeom prst="rect">
            <a:avLst/>
          </a:prstGeom>
          <a:noFill/>
        </p:spPr>
        <p:txBody>
          <a:bodyPr wrap="square" rtlCol="0">
            <a:spAutoFit/>
          </a:bodyPr>
          <a:p>
            <a:r>
              <a:rPr lang="zh-CN" altLang="en-US" b="1">
                <a:solidFill>
                  <a:srgbClr val="FF0000"/>
                </a:solidFill>
              </a:rPr>
              <a:t>商业贸易发达</a:t>
            </a:r>
            <a:endParaRPr lang="zh-CN" altLang="en-US" b="1">
              <a:solidFill>
                <a:srgbClr val="FF0000"/>
              </a:solidFill>
            </a:endParaRPr>
          </a:p>
        </p:txBody>
      </p:sp>
      <p:sp>
        <p:nvSpPr>
          <p:cNvPr id="16" name="文本框 15"/>
          <p:cNvSpPr txBox="1"/>
          <p:nvPr/>
        </p:nvSpPr>
        <p:spPr>
          <a:xfrm>
            <a:off x="2952750" y="6120765"/>
            <a:ext cx="1817370" cy="414020"/>
          </a:xfrm>
          <a:prstGeom prst="rect">
            <a:avLst/>
          </a:prstGeom>
          <a:noFill/>
        </p:spPr>
        <p:txBody>
          <a:bodyPr wrap="square" rtlCol="0">
            <a:spAutoFit/>
          </a:bodyPr>
          <a:p>
            <a:r>
              <a:rPr lang="zh-CN" altLang="en-US" b="1">
                <a:solidFill>
                  <a:srgbClr val="FF0000"/>
                </a:solidFill>
              </a:rPr>
              <a:t>追求自由平等</a:t>
            </a:r>
            <a:endParaRPr lang="zh-CN" altLang="en-US" b="1">
              <a:solidFill>
                <a:srgbClr val="FF0000"/>
              </a:solidFill>
            </a:endParaRPr>
          </a:p>
        </p:txBody>
      </p:sp>
      <p:sp>
        <p:nvSpPr>
          <p:cNvPr id="17" name="右箭头 16"/>
          <p:cNvSpPr/>
          <p:nvPr/>
        </p:nvSpPr>
        <p:spPr>
          <a:xfrm>
            <a:off x="2760345" y="4422140"/>
            <a:ext cx="432435" cy="28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右箭头 17"/>
          <p:cNvSpPr/>
          <p:nvPr/>
        </p:nvSpPr>
        <p:spPr>
          <a:xfrm>
            <a:off x="2689225" y="5311140"/>
            <a:ext cx="432435" cy="28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下箭头 18"/>
          <p:cNvSpPr/>
          <p:nvPr/>
        </p:nvSpPr>
        <p:spPr>
          <a:xfrm>
            <a:off x="3744595" y="5687060"/>
            <a:ext cx="360045" cy="504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P spid="8" grpId="0"/>
      <p:bldP spid="9" grpId="0" animBg="1"/>
      <p:bldP spid="11" grpId="0"/>
      <p:bldP spid="12" grpId="0" animBg="1"/>
      <p:bldP spid="13" grpId="0"/>
      <p:bldP spid="17" grpId="0" animBg="1"/>
      <p:bldP spid="14" grpId="0"/>
      <p:bldP spid="18" grpId="0" animBg="1"/>
      <p:bldP spid="15" grpId="0"/>
      <p:bldP spid="19"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6443" y="546500"/>
            <a:ext cx="11063592" cy="6079095"/>
          </a:xfrm>
          <a:prstGeom prst="rect">
            <a:avLst/>
          </a:prstGeom>
          <a:noFill/>
          <a:ln w="22225">
            <a:solidFill>
              <a:srgbClr val="028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nvGrpSpPr>
          <p:cNvPr id="5" name="组合 4"/>
          <p:cNvGrpSpPr/>
          <p:nvPr/>
        </p:nvGrpSpPr>
        <p:grpSpPr>
          <a:xfrm>
            <a:off x="180032" y="454083"/>
            <a:ext cx="1377848" cy="1377848"/>
            <a:chOff x="394" y="480"/>
            <a:chExt cx="2296" cy="2296"/>
          </a:xfrm>
          <a:solidFill>
            <a:srgbClr val="0288D7"/>
          </a:solidFill>
        </p:grpSpPr>
        <p:sp>
          <p:nvSpPr>
            <p:cNvPr id="6" name="矩形 5"/>
            <p:cNvSpPr/>
            <p:nvPr/>
          </p:nvSpPr>
          <p:spPr>
            <a:xfrm>
              <a:off x="394" y="481"/>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7" name="矩形 6"/>
            <p:cNvSpPr/>
            <p:nvPr/>
          </p:nvSpPr>
          <p:spPr>
            <a:xfrm rot="16200000">
              <a:off x="-678" y="1552"/>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8" name="组合 7"/>
          <p:cNvGrpSpPr/>
          <p:nvPr/>
        </p:nvGrpSpPr>
        <p:grpSpPr>
          <a:xfrm flipH="1">
            <a:off x="10012203" y="454083"/>
            <a:ext cx="1377848" cy="1377848"/>
            <a:chOff x="394" y="480"/>
            <a:chExt cx="2296" cy="2296"/>
          </a:xfrm>
          <a:solidFill>
            <a:srgbClr val="0288D7"/>
          </a:solidFill>
        </p:grpSpPr>
        <p:sp>
          <p:nvSpPr>
            <p:cNvPr id="9" name="矩形 8"/>
            <p:cNvSpPr/>
            <p:nvPr/>
          </p:nvSpPr>
          <p:spPr>
            <a:xfrm>
              <a:off x="394" y="481"/>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0" name="矩形 9"/>
            <p:cNvSpPr/>
            <p:nvPr/>
          </p:nvSpPr>
          <p:spPr>
            <a:xfrm rot="16200000">
              <a:off x="-678" y="1552"/>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11" name="组合 10"/>
          <p:cNvGrpSpPr/>
          <p:nvPr/>
        </p:nvGrpSpPr>
        <p:grpSpPr>
          <a:xfrm flipV="1">
            <a:off x="180032" y="5322760"/>
            <a:ext cx="1377848" cy="1377848"/>
            <a:chOff x="394" y="480"/>
            <a:chExt cx="2296" cy="2296"/>
          </a:xfrm>
          <a:solidFill>
            <a:srgbClr val="0288D7"/>
          </a:solidFill>
        </p:grpSpPr>
        <p:sp>
          <p:nvSpPr>
            <p:cNvPr id="12" name="矩形 11"/>
            <p:cNvSpPr/>
            <p:nvPr/>
          </p:nvSpPr>
          <p:spPr>
            <a:xfrm>
              <a:off x="394" y="481"/>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3" name="矩形 12"/>
            <p:cNvSpPr/>
            <p:nvPr/>
          </p:nvSpPr>
          <p:spPr>
            <a:xfrm rot="16200000">
              <a:off x="-678" y="1552"/>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14" name="组合 13"/>
          <p:cNvGrpSpPr/>
          <p:nvPr/>
        </p:nvGrpSpPr>
        <p:grpSpPr>
          <a:xfrm flipH="1" flipV="1">
            <a:off x="10011603" y="5322760"/>
            <a:ext cx="1377848" cy="1377848"/>
            <a:chOff x="394" y="480"/>
            <a:chExt cx="2296" cy="2296"/>
          </a:xfrm>
          <a:solidFill>
            <a:srgbClr val="0288D7"/>
          </a:solidFill>
        </p:grpSpPr>
        <p:sp>
          <p:nvSpPr>
            <p:cNvPr id="15" name="矩形 14"/>
            <p:cNvSpPr/>
            <p:nvPr/>
          </p:nvSpPr>
          <p:spPr>
            <a:xfrm>
              <a:off x="394" y="481"/>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6" name="矩形 15"/>
            <p:cNvSpPr/>
            <p:nvPr/>
          </p:nvSpPr>
          <p:spPr>
            <a:xfrm rot="16200000">
              <a:off x="-678" y="1552"/>
              <a:ext cx="2296" cy="1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grpSp>
      <p:grpSp>
        <p:nvGrpSpPr>
          <p:cNvPr id="22" name="组合 21"/>
          <p:cNvGrpSpPr/>
          <p:nvPr/>
        </p:nvGrpSpPr>
        <p:grpSpPr>
          <a:xfrm rot="16200000">
            <a:off x="5726831" y="-871555"/>
            <a:ext cx="644516" cy="3071353"/>
            <a:chOff x="4865887" y="-657542"/>
            <a:chExt cx="780288" cy="3090672"/>
          </a:xfrm>
        </p:grpSpPr>
        <p:sp>
          <p:nvSpPr>
            <p:cNvPr id="23" name="矩形 22"/>
            <p:cNvSpPr/>
            <p:nvPr/>
          </p:nvSpPr>
          <p:spPr>
            <a:xfrm>
              <a:off x="4865887" y="-657542"/>
              <a:ext cx="780288" cy="3090672"/>
            </a:xfrm>
            <a:prstGeom prst="rect">
              <a:avLst/>
            </a:prstGeom>
            <a:solidFill>
              <a:srgbClr val="47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700"/>
            </a:p>
          </p:txBody>
        </p:sp>
        <p:sp>
          <p:nvSpPr>
            <p:cNvPr id="24" name="矩形 23"/>
            <p:cNvSpPr/>
            <p:nvPr/>
          </p:nvSpPr>
          <p:spPr>
            <a:xfrm>
              <a:off x="5266424" y="-657542"/>
              <a:ext cx="373058" cy="3090672"/>
            </a:xfrm>
            <a:prstGeom prst="rect">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700"/>
            </a:p>
          </p:txBody>
        </p:sp>
      </p:grpSp>
      <p:sp>
        <p:nvSpPr>
          <p:cNvPr id="26" name="文本框 25"/>
          <p:cNvSpPr txBox="1"/>
          <p:nvPr/>
        </p:nvSpPr>
        <p:spPr>
          <a:xfrm>
            <a:off x="4646037" y="347264"/>
            <a:ext cx="3564642" cy="614045"/>
          </a:xfrm>
          <a:prstGeom prst="rect">
            <a:avLst/>
          </a:prstGeom>
          <a:noFill/>
        </p:spPr>
        <p:txBody>
          <a:bodyPr wrap="square" rtlCol="0">
            <a:spAutoFit/>
          </a:bodyPr>
          <a:p>
            <a:r>
              <a:rPr lang="zh-CN" altLang="en-US" sz="3400" b="1">
                <a:solidFill>
                  <a:schemeClr val="bg1"/>
                </a:solidFill>
                <a:latin typeface="微软雅黑" panose="020B0503020204020204" pitchFamily="34" charset="-122"/>
                <a:ea typeface="微软雅黑" panose="020B0503020204020204" pitchFamily="34" charset="-122"/>
              </a:rPr>
              <a:t>城邦居民概况</a:t>
            </a:r>
            <a:endParaRPr lang="zh-CN" altLang="en-US" sz="3400" b="1">
              <a:solidFill>
                <a:schemeClr val="bg1"/>
              </a:solidFill>
              <a:latin typeface="微软雅黑" panose="020B0503020204020204" pitchFamily="34" charset="-122"/>
              <a:ea typeface="微软雅黑" panose="020B0503020204020204" pitchFamily="34" charset="-122"/>
            </a:endParaRPr>
          </a:p>
        </p:txBody>
      </p:sp>
      <p:pic>
        <p:nvPicPr>
          <p:cNvPr id="3" name="图片 2" descr="贵族"/>
          <p:cNvPicPr>
            <a:picLocks noChangeAspect="1"/>
          </p:cNvPicPr>
          <p:nvPr/>
        </p:nvPicPr>
        <p:blipFill>
          <a:blip r:embed="rId1"/>
          <a:srcRect/>
          <a:stretch>
            <a:fillRect/>
          </a:stretch>
        </p:blipFill>
        <p:spPr>
          <a:xfrm>
            <a:off x="352864" y="1963955"/>
            <a:ext cx="1032786" cy="1409054"/>
          </a:xfrm>
          <a:prstGeom prst="ellipse">
            <a:avLst/>
          </a:prstGeom>
        </p:spPr>
      </p:pic>
      <p:pic>
        <p:nvPicPr>
          <p:cNvPr id="17" name="图片 16" descr="奴隶"/>
          <p:cNvPicPr>
            <a:picLocks noChangeAspect="1"/>
          </p:cNvPicPr>
          <p:nvPr/>
        </p:nvPicPr>
        <p:blipFill>
          <a:blip r:embed="rId2"/>
          <a:srcRect/>
          <a:stretch>
            <a:fillRect/>
          </a:stretch>
        </p:blipFill>
        <p:spPr>
          <a:xfrm>
            <a:off x="352864" y="3486429"/>
            <a:ext cx="918165" cy="1341842"/>
          </a:xfrm>
          <a:prstGeom prst="rect">
            <a:avLst/>
          </a:prstGeom>
        </p:spPr>
      </p:pic>
      <p:pic>
        <p:nvPicPr>
          <p:cNvPr id="18" name="图片 17" descr="奴隶"/>
          <p:cNvPicPr>
            <a:picLocks noChangeAspect="1"/>
          </p:cNvPicPr>
          <p:nvPr/>
        </p:nvPicPr>
        <p:blipFill>
          <a:blip r:embed="rId3"/>
          <a:srcRect/>
          <a:stretch>
            <a:fillRect/>
          </a:stretch>
        </p:blipFill>
        <p:spPr>
          <a:xfrm>
            <a:off x="538897" y="4846874"/>
            <a:ext cx="846752" cy="1303435"/>
          </a:xfrm>
          <a:prstGeom prst="rect">
            <a:avLst/>
          </a:prstGeom>
        </p:spPr>
      </p:pic>
      <p:sp>
        <p:nvSpPr>
          <p:cNvPr id="19" name="文本框 18"/>
          <p:cNvSpPr txBox="1"/>
          <p:nvPr/>
        </p:nvSpPr>
        <p:spPr>
          <a:xfrm>
            <a:off x="647517" y="1191616"/>
            <a:ext cx="10241444" cy="440055"/>
          </a:xfrm>
          <a:prstGeom prst="rect">
            <a:avLst/>
          </a:prstGeom>
          <a:noFill/>
          <a:ln w="15875">
            <a:solidFill>
              <a:srgbClr val="00B050"/>
            </a:solidFill>
            <a:prstDash val="sysDash"/>
          </a:ln>
        </p:spPr>
        <p:txBody>
          <a:bodyPr wrap="square" rtlCol="0">
            <a:spAutoFit/>
          </a:bodyPr>
          <a:p>
            <a:r>
              <a:rPr lang="en-US" altLang="zh-CN" sz="2270">
                <a:solidFill>
                  <a:schemeClr val="accent1"/>
                </a:solidFill>
                <a:latin typeface="华文中宋" panose="02010600040101010101" pitchFamily="2" charset="-122"/>
                <a:ea typeface="华文中宋" panose="02010600040101010101" pitchFamily="2" charset="-122"/>
              </a:rPr>
              <a:t>  </a:t>
            </a:r>
            <a:r>
              <a:rPr lang="zh-CN" altLang="en-US" sz="2270">
                <a:solidFill>
                  <a:schemeClr val="accent1"/>
                </a:solidFill>
                <a:latin typeface="华文中宋" panose="02010600040101010101" pitchFamily="2" charset="-122"/>
                <a:ea typeface="华文中宋" panose="02010600040101010101" pitchFamily="2" charset="-122"/>
              </a:rPr>
              <a:t>阅读课文回答：希腊城邦居民分为几类？各类别又具有哪些权力和义务？</a:t>
            </a:r>
            <a:endParaRPr lang="zh-CN" altLang="en-US" sz="2270">
              <a:solidFill>
                <a:schemeClr val="accent1"/>
              </a:solidFill>
              <a:latin typeface="华文中宋" panose="02010600040101010101" pitchFamily="2" charset="-122"/>
              <a:ea typeface="华文中宋" panose="02010600040101010101" pitchFamily="2" charset="-122"/>
            </a:endParaRPr>
          </a:p>
        </p:txBody>
      </p:sp>
      <p:cxnSp>
        <p:nvCxnSpPr>
          <p:cNvPr id="20" name="直接连接符 19"/>
          <p:cNvCxnSpPr/>
          <p:nvPr/>
        </p:nvCxnSpPr>
        <p:spPr>
          <a:xfrm flipV="1">
            <a:off x="231042" y="3438421"/>
            <a:ext cx="8151268" cy="8402"/>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44244" y="4816269"/>
            <a:ext cx="8151868" cy="1920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43608" y="2006856"/>
            <a:ext cx="8160270" cy="240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71849" y="6296736"/>
            <a:ext cx="8132064" cy="3240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385650" y="2035368"/>
            <a:ext cx="8402" cy="4279971"/>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423016" y="2035368"/>
            <a:ext cx="2400" cy="427337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464685" y="2023110"/>
            <a:ext cx="0" cy="424878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372108" y="2025766"/>
            <a:ext cx="24004" cy="424696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425190" y="2257425"/>
            <a:ext cx="1114425" cy="1314450"/>
          </a:xfrm>
          <a:prstGeom prst="rect">
            <a:avLst/>
          </a:prstGeom>
          <a:noFill/>
        </p:spPr>
        <p:txBody>
          <a:bodyPr wrap="square" rtlCol="0">
            <a:spAutoFit/>
          </a:bodyPr>
          <a:p>
            <a:r>
              <a:rPr lang="zh-CN" altLang="en-US" sz="2645" b="1">
                <a:solidFill>
                  <a:srgbClr val="C00000"/>
                </a:solidFill>
                <a:latin typeface="华文新魏" panose="02010800040101010101" pitchFamily="2" charset="-122"/>
                <a:ea typeface="华文新魏" panose="02010800040101010101" pitchFamily="2" charset="-122"/>
              </a:rPr>
              <a:t>成年男性</a:t>
            </a:r>
            <a:endParaRPr lang="zh-CN" altLang="en-US" sz="2645" b="1">
              <a:solidFill>
                <a:srgbClr val="C00000"/>
              </a:solidFill>
              <a:latin typeface="华文新魏" panose="02010800040101010101" pitchFamily="2" charset="-122"/>
              <a:ea typeface="华文新魏" panose="02010800040101010101" pitchFamily="2" charset="-122"/>
            </a:endParaRPr>
          </a:p>
          <a:p>
            <a:r>
              <a:rPr lang="zh-CN" altLang="en-US" sz="2645" b="1">
                <a:solidFill>
                  <a:srgbClr val="C00000"/>
                </a:solidFill>
                <a:latin typeface="华文新魏" panose="02010800040101010101" pitchFamily="2" charset="-122"/>
                <a:ea typeface="华文新魏" panose="02010800040101010101" pitchFamily="2" charset="-122"/>
              </a:rPr>
              <a:t>公民</a:t>
            </a:r>
            <a:endParaRPr lang="zh-CN" altLang="en-US" sz="2645" b="1">
              <a:solidFill>
                <a:srgbClr val="C00000"/>
              </a:solidFill>
              <a:latin typeface="华文新魏" panose="02010800040101010101" pitchFamily="2" charset="-122"/>
              <a:ea typeface="华文新魏" panose="02010800040101010101" pitchFamily="2" charset="-122"/>
            </a:endParaRPr>
          </a:p>
        </p:txBody>
      </p:sp>
      <p:sp>
        <p:nvSpPr>
          <p:cNvPr id="33" name="文本框 32"/>
          <p:cNvSpPr txBox="1"/>
          <p:nvPr/>
        </p:nvSpPr>
        <p:spPr>
          <a:xfrm>
            <a:off x="3312784" y="3854331"/>
            <a:ext cx="1569283" cy="499110"/>
          </a:xfrm>
          <a:prstGeom prst="rect">
            <a:avLst/>
          </a:prstGeom>
          <a:noFill/>
        </p:spPr>
        <p:txBody>
          <a:bodyPr wrap="square" rtlCol="0">
            <a:spAutoFit/>
          </a:bodyPr>
          <a:p>
            <a:r>
              <a:rPr lang="zh-CN" altLang="en-US" sz="2645" b="1">
                <a:solidFill>
                  <a:srgbClr val="2F57E7"/>
                </a:solidFill>
                <a:latin typeface="华文新魏" panose="02010800040101010101" pitchFamily="2" charset="-122"/>
                <a:ea typeface="华文新魏" panose="02010800040101010101" pitchFamily="2" charset="-122"/>
              </a:rPr>
              <a:t>外邦人</a:t>
            </a:r>
            <a:endParaRPr lang="zh-CN" altLang="en-US" sz="2645" b="1">
              <a:solidFill>
                <a:srgbClr val="2F57E7"/>
              </a:solidFill>
              <a:latin typeface="华文新魏" panose="02010800040101010101" pitchFamily="2" charset="-122"/>
              <a:ea typeface="华文新魏" panose="02010800040101010101" pitchFamily="2" charset="-122"/>
            </a:endParaRPr>
          </a:p>
        </p:txBody>
      </p:sp>
      <p:sp>
        <p:nvSpPr>
          <p:cNvPr id="34" name="文本框 33"/>
          <p:cNvSpPr txBox="1"/>
          <p:nvPr/>
        </p:nvSpPr>
        <p:spPr>
          <a:xfrm>
            <a:off x="3509473" y="5184637"/>
            <a:ext cx="1372447" cy="499110"/>
          </a:xfrm>
          <a:prstGeom prst="rect">
            <a:avLst/>
          </a:prstGeom>
          <a:noFill/>
        </p:spPr>
        <p:txBody>
          <a:bodyPr wrap="square" rtlCol="0">
            <a:spAutoFit/>
          </a:bodyPr>
          <a:p>
            <a:r>
              <a:rPr lang="zh-CN" altLang="en-US" sz="2645" b="1">
                <a:solidFill>
                  <a:schemeClr val="accent4">
                    <a:lumMod val="50000"/>
                  </a:schemeClr>
                </a:solidFill>
                <a:latin typeface="华文新魏" panose="02010800040101010101" pitchFamily="2" charset="-122"/>
                <a:ea typeface="华文新魏" panose="02010800040101010101" pitchFamily="2" charset="-122"/>
              </a:rPr>
              <a:t>奴隶</a:t>
            </a:r>
            <a:endParaRPr lang="zh-CN" altLang="en-US" sz="2645" b="1">
              <a:solidFill>
                <a:schemeClr val="accent4">
                  <a:lumMod val="50000"/>
                </a:schemeClr>
              </a:solidFill>
              <a:latin typeface="华文新魏" panose="02010800040101010101" pitchFamily="2" charset="-122"/>
              <a:ea typeface="华文新魏" panose="02010800040101010101" pitchFamily="2" charset="-122"/>
            </a:endParaRPr>
          </a:p>
        </p:txBody>
      </p:sp>
      <p:sp>
        <p:nvSpPr>
          <p:cNvPr id="35" name="文本框 34"/>
          <p:cNvSpPr txBox="1"/>
          <p:nvPr/>
        </p:nvSpPr>
        <p:spPr>
          <a:xfrm>
            <a:off x="2290613" y="2460845"/>
            <a:ext cx="1209818" cy="499110"/>
          </a:xfrm>
          <a:prstGeom prst="rect">
            <a:avLst/>
          </a:prstGeom>
          <a:noFill/>
        </p:spPr>
        <p:txBody>
          <a:bodyPr wrap="square" rtlCol="0">
            <a:spAutoFit/>
          </a:bodyPr>
          <a:p>
            <a:r>
              <a:rPr lang="zh-CN" altLang="en-US" sz="2645" b="1">
                <a:solidFill>
                  <a:srgbClr val="C00000"/>
                </a:solidFill>
                <a:latin typeface="华文新魏" panose="02010800040101010101" pitchFamily="2" charset="-122"/>
                <a:ea typeface="华文新魏" panose="02010800040101010101" pitchFamily="2" charset="-122"/>
              </a:rPr>
              <a:t>公民</a:t>
            </a:r>
            <a:endParaRPr lang="zh-CN" altLang="en-US" sz="2645" b="1">
              <a:solidFill>
                <a:srgbClr val="C00000"/>
              </a:solidFill>
              <a:latin typeface="华文新魏" panose="02010800040101010101" pitchFamily="2" charset="-122"/>
              <a:ea typeface="华文新魏" panose="02010800040101010101" pitchFamily="2" charset="-122"/>
            </a:endParaRPr>
          </a:p>
        </p:txBody>
      </p:sp>
      <p:sp>
        <p:nvSpPr>
          <p:cNvPr id="36" name="文本框 35"/>
          <p:cNvSpPr txBox="1"/>
          <p:nvPr/>
        </p:nvSpPr>
        <p:spPr>
          <a:xfrm>
            <a:off x="2102179" y="3854296"/>
            <a:ext cx="1323238" cy="499110"/>
          </a:xfrm>
          <a:prstGeom prst="rect">
            <a:avLst/>
          </a:prstGeom>
          <a:noFill/>
        </p:spPr>
        <p:txBody>
          <a:bodyPr wrap="square" rtlCol="0">
            <a:spAutoFit/>
          </a:bodyPr>
          <a:p>
            <a:r>
              <a:rPr lang="zh-CN" altLang="en-US" sz="2645" b="1">
                <a:solidFill>
                  <a:srgbClr val="2F57E7"/>
                </a:solidFill>
                <a:latin typeface="华文新魏" panose="02010800040101010101" pitchFamily="2" charset="-122"/>
                <a:ea typeface="华文新魏" panose="02010800040101010101" pitchFamily="2" charset="-122"/>
              </a:rPr>
              <a:t>非公民</a:t>
            </a:r>
            <a:endParaRPr lang="zh-CN" altLang="en-US" sz="2645" b="1">
              <a:solidFill>
                <a:srgbClr val="2F57E7"/>
              </a:solidFill>
              <a:latin typeface="华文新魏" panose="02010800040101010101" pitchFamily="2" charset="-122"/>
              <a:ea typeface="华文新魏" panose="02010800040101010101" pitchFamily="2" charset="-122"/>
            </a:endParaRPr>
          </a:p>
        </p:txBody>
      </p:sp>
      <p:sp>
        <p:nvSpPr>
          <p:cNvPr id="37" name="文本框 36"/>
          <p:cNvSpPr txBox="1"/>
          <p:nvPr/>
        </p:nvSpPr>
        <p:spPr>
          <a:xfrm>
            <a:off x="2102179" y="5251947"/>
            <a:ext cx="1323238" cy="499110"/>
          </a:xfrm>
          <a:prstGeom prst="rect">
            <a:avLst/>
          </a:prstGeom>
          <a:noFill/>
        </p:spPr>
        <p:txBody>
          <a:bodyPr wrap="square" rtlCol="0">
            <a:spAutoFit/>
          </a:bodyPr>
          <a:p>
            <a:r>
              <a:rPr lang="zh-CN" altLang="en-US" sz="2645" b="1">
                <a:solidFill>
                  <a:schemeClr val="accent4">
                    <a:lumMod val="50000"/>
                  </a:schemeClr>
                </a:solidFill>
                <a:latin typeface="华文新魏" panose="02010800040101010101" pitchFamily="2" charset="-122"/>
                <a:ea typeface="华文新魏" panose="02010800040101010101" pitchFamily="2" charset="-122"/>
              </a:rPr>
              <a:t>非公民</a:t>
            </a:r>
            <a:endParaRPr lang="zh-CN" altLang="en-US" sz="2645" b="1">
              <a:solidFill>
                <a:schemeClr val="accent4">
                  <a:lumMod val="50000"/>
                </a:schemeClr>
              </a:solidFill>
              <a:latin typeface="华文新魏" panose="02010800040101010101" pitchFamily="2" charset="-122"/>
              <a:ea typeface="华文新魏" panose="02010800040101010101" pitchFamily="2" charset="-122"/>
            </a:endParaRPr>
          </a:p>
        </p:txBody>
      </p:sp>
      <p:sp>
        <p:nvSpPr>
          <p:cNvPr id="38" name="文本框 37"/>
          <p:cNvSpPr txBox="1"/>
          <p:nvPr/>
        </p:nvSpPr>
        <p:spPr>
          <a:xfrm>
            <a:off x="4392295" y="2025650"/>
            <a:ext cx="4187190" cy="1237615"/>
          </a:xfrm>
          <a:prstGeom prst="rect">
            <a:avLst/>
          </a:prstGeom>
          <a:noFill/>
        </p:spPr>
        <p:txBody>
          <a:bodyPr wrap="square" rtlCol="0">
            <a:spAutoFit/>
          </a:bodyPr>
          <a:p>
            <a:r>
              <a:rPr lang="zh-CN" altLang="en-US" sz="2400" b="1">
                <a:solidFill>
                  <a:srgbClr val="C00000"/>
                </a:solidFill>
                <a:latin typeface="华文新魏" panose="02010800040101010101" pitchFamily="2" charset="-122"/>
                <a:ea typeface="华文新魏" panose="02010800040101010101" pitchFamily="2" charset="-122"/>
              </a:rPr>
              <a:t>权利：参政权  占有土地权</a:t>
            </a:r>
            <a:r>
              <a:rPr lang="en-US" altLang="zh-CN" sz="2400" b="1">
                <a:solidFill>
                  <a:srgbClr val="C00000"/>
                </a:solidFill>
                <a:latin typeface="华文新魏" panose="02010800040101010101" pitchFamily="2" charset="-122"/>
                <a:ea typeface="华文新魏" panose="02010800040101010101" pitchFamily="2" charset="-122"/>
              </a:rPr>
              <a:t> </a:t>
            </a:r>
            <a:r>
              <a:rPr lang="zh-CN" altLang="en-US" sz="2400" b="1">
                <a:solidFill>
                  <a:srgbClr val="C00000"/>
                </a:solidFill>
                <a:latin typeface="华文新魏" panose="02010800040101010101" pitchFamily="2" charset="-122"/>
                <a:ea typeface="华文新魏" panose="02010800040101010101" pitchFamily="2" charset="-122"/>
              </a:rPr>
              <a:t>宗教活动</a:t>
            </a:r>
            <a:r>
              <a:rPr lang="en-US" altLang="zh-CN" sz="2400" b="1">
                <a:solidFill>
                  <a:srgbClr val="C00000"/>
                </a:solidFill>
                <a:latin typeface="华文新魏" panose="02010800040101010101" pitchFamily="2" charset="-122"/>
                <a:ea typeface="华文新魏" panose="02010800040101010101" pitchFamily="2" charset="-122"/>
              </a:rPr>
              <a:t> </a:t>
            </a:r>
            <a:r>
              <a:rPr lang="zh-CN" altLang="en-US" sz="2400" b="1">
                <a:solidFill>
                  <a:srgbClr val="C00000"/>
                </a:solidFill>
                <a:latin typeface="华文新魏" panose="02010800040101010101" pitchFamily="2" charset="-122"/>
                <a:ea typeface="华文新魏" panose="02010800040101010101" pitchFamily="2" charset="-122"/>
              </a:rPr>
              <a:t>节庆演出  文体竞赛</a:t>
            </a:r>
            <a:endParaRPr lang="zh-CN" altLang="en-US" sz="2400" b="1">
              <a:solidFill>
                <a:srgbClr val="C00000"/>
              </a:solidFill>
              <a:latin typeface="华文新魏" panose="02010800040101010101" pitchFamily="2" charset="-122"/>
              <a:ea typeface="华文新魏" panose="02010800040101010101" pitchFamily="2" charset="-122"/>
            </a:endParaRPr>
          </a:p>
          <a:p>
            <a:r>
              <a:rPr lang="zh-CN" altLang="en-US" sz="2400" b="1">
                <a:solidFill>
                  <a:srgbClr val="C00000"/>
                </a:solidFill>
                <a:latin typeface="华文新魏" panose="02010800040101010101" pitchFamily="2" charset="-122"/>
                <a:ea typeface="华文新魏" panose="02010800040101010101" pitchFamily="2" charset="-122"/>
              </a:rPr>
              <a:t>义务：</a:t>
            </a:r>
            <a:r>
              <a:rPr lang="zh-CN" altLang="en-US" sz="2400" b="1">
                <a:solidFill>
                  <a:srgbClr val="C00000"/>
                </a:solidFill>
                <a:latin typeface="华文新魏" panose="02010800040101010101" pitchFamily="2" charset="-122"/>
                <a:ea typeface="华文新魏" panose="02010800040101010101" pitchFamily="2" charset="-122"/>
                <a:sym typeface="+mn-ea"/>
              </a:rPr>
              <a:t>参军打仗</a:t>
            </a:r>
            <a:r>
              <a:rPr lang="zh-CN" altLang="en-US" sz="2645" b="1">
                <a:solidFill>
                  <a:srgbClr val="C00000"/>
                </a:solidFill>
                <a:latin typeface="华文新魏" panose="02010800040101010101" pitchFamily="2" charset="-122"/>
                <a:ea typeface="华文新魏" panose="02010800040101010101" pitchFamily="2" charset="-122"/>
                <a:sym typeface="+mn-ea"/>
              </a:rPr>
              <a:t>  </a:t>
            </a:r>
            <a:endParaRPr lang="zh-CN" altLang="en-US" sz="2645" b="1">
              <a:solidFill>
                <a:srgbClr val="C00000"/>
              </a:solidFill>
              <a:latin typeface="华文新魏" panose="02010800040101010101" pitchFamily="2" charset="-122"/>
              <a:ea typeface="华文新魏" panose="02010800040101010101" pitchFamily="2" charset="-122"/>
            </a:endParaRPr>
          </a:p>
        </p:txBody>
      </p:sp>
      <p:sp>
        <p:nvSpPr>
          <p:cNvPr id="39" name="文本框 38"/>
          <p:cNvSpPr txBox="1"/>
          <p:nvPr/>
        </p:nvSpPr>
        <p:spPr>
          <a:xfrm>
            <a:off x="5165130" y="3446822"/>
            <a:ext cx="3327599" cy="1314450"/>
          </a:xfrm>
          <a:prstGeom prst="rect">
            <a:avLst/>
          </a:prstGeom>
          <a:noFill/>
        </p:spPr>
        <p:txBody>
          <a:bodyPr wrap="square" rtlCol="0">
            <a:spAutoFit/>
          </a:bodyPr>
          <a:p>
            <a:r>
              <a:rPr lang="zh-CN" altLang="en-US" sz="2645" b="1">
                <a:solidFill>
                  <a:srgbClr val="2F57E7"/>
                </a:solidFill>
                <a:latin typeface="华文新魏" panose="02010800040101010101" pitchFamily="2" charset="-122"/>
                <a:ea typeface="华文新魏" panose="02010800040101010101" pitchFamily="2" charset="-122"/>
              </a:rPr>
              <a:t>自由人</a:t>
            </a:r>
            <a:endParaRPr lang="zh-CN" altLang="en-US" sz="2645" b="1">
              <a:solidFill>
                <a:srgbClr val="2F57E7"/>
              </a:solidFill>
              <a:latin typeface="华文新魏" panose="02010800040101010101" pitchFamily="2" charset="-122"/>
              <a:ea typeface="华文新魏" panose="02010800040101010101" pitchFamily="2" charset="-122"/>
            </a:endParaRPr>
          </a:p>
          <a:p>
            <a:r>
              <a:rPr lang="zh-CN" altLang="en-US" sz="2645" b="1">
                <a:solidFill>
                  <a:srgbClr val="2F57E7"/>
                </a:solidFill>
                <a:latin typeface="华文新魏" panose="02010800040101010101" pitchFamily="2" charset="-122"/>
                <a:ea typeface="华文新魏" panose="02010800040101010101" pitchFamily="2" charset="-122"/>
              </a:rPr>
              <a:t>没有参政权  </a:t>
            </a:r>
            <a:endParaRPr lang="zh-CN" altLang="en-US" sz="2645" b="1">
              <a:solidFill>
                <a:srgbClr val="2F57E7"/>
              </a:solidFill>
              <a:latin typeface="华文新魏" panose="02010800040101010101" pitchFamily="2" charset="-122"/>
              <a:ea typeface="华文新魏" panose="02010800040101010101" pitchFamily="2" charset="-122"/>
            </a:endParaRPr>
          </a:p>
          <a:p>
            <a:r>
              <a:rPr lang="zh-CN" altLang="en-US" sz="2645" b="1">
                <a:solidFill>
                  <a:srgbClr val="2F57E7"/>
                </a:solidFill>
                <a:latin typeface="华文新魏" panose="02010800040101010101" pitchFamily="2" charset="-122"/>
                <a:ea typeface="华文新魏" panose="02010800040101010101" pitchFamily="2" charset="-122"/>
              </a:rPr>
              <a:t>不能占有土地</a:t>
            </a:r>
            <a:endParaRPr lang="zh-CN" altLang="en-US" sz="2645" b="1">
              <a:solidFill>
                <a:srgbClr val="2F57E7"/>
              </a:solidFill>
              <a:latin typeface="华文新魏" panose="02010800040101010101" pitchFamily="2" charset="-122"/>
              <a:ea typeface="华文新魏" panose="02010800040101010101" pitchFamily="2" charset="-122"/>
            </a:endParaRPr>
          </a:p>
        </p:txBody>
      </p:sp>
      <p:sp>
        <p:nvSpPr>
          <p:cNvPr id="40" name="文本框 39"/>
          <p:cNvSpPr txBox="1"/>
          <p:nvPr/>
        </p:nvSpPr>
        <p:spPr>
          <a:xfrm>
            <a:off x="5043908" y="5251947"/>
            <a:ext cx="3328199" cy="499110"/>
          </a:xfrm>
          <a:prstGeom prst="rect">
            <a:avLst/>
          </a:prstGeom>
          <a:noFill/>
        </p:spPr>
        <p:txBody>
          <a:bodyPr wrap="square" rtlCol="0">
            <a:spAutoFit/>
          </a:bodyPr>
          <a:p>
            <a:r>
              <a:rPr lang="zh-CN" altLang="en-US" sz="2645" b="1">
                <a:solidFill>
                  <a:schemeClr val="accent4">
                    <a:lumMod val="50000"/>
                  </a:schemeClr>
                </a:solidFill>
                <a:latin typeface="华文新魏" panose="02010800040101010101" pitchFamily="2" charset="-122"/>
                <a:ea typeface="华文新魏" panose="02010800040101010101" pitchFamily="2" charset="-122"/>
              </a:rPr>
              <a:t>没有任何权利和自由</a:t>
            </a:r>
            <a:endParaRPr lang="zh-CN" altLang="en-US" sz="2645" b="1">
              <a:solidFill>
                <a:schemeClr val="accent4">
                  <a:lumMod val="50000"/>
                </a:schemeClr>
              </a:solidFill>
              <a:latin typeface="华文新魏" panose="02010800040101010101" pitchFamily="2" charset="-122"/>
              <a:ea typeface="华文新魏" panose="02010800040101010101" pitchFamily="2" charset="-122"/>
            </a:endParaRPr>
          </a:p>
        </p:txBody>
      </p:sp>
      <p:sp>
        <p:nvSpPr>
          <p:cNvPr id="42" name="文本框 41"/>
          <p:cNvSpPr txBox="1"/>
          <p:nvPr/>
        </p:nvSpPr>
        <p:spPr>
          <a:xfrm>
            <a:off x="1502871" y="2110382"/>
            <a:ext cx="531495" cy="1578284"/>
          </a:xfrm>
          <a:prstGeom prst="rect">
            <a:avLst/>
          </a:prstGeom>
          <a:noFill/>
        </p:spPr>
        <p:txBody>
          <a:bodyPr vert="eaVert" wrap="square" rtlCol="0">
            <a:spAutoFit/>
          </a:bodyPr>
          <a:p>
            <a:r>
              <a:rPr lang="zh-CN" altLang="en-US" sz="2270" b="1">
                <a:solidFill>
                  <a:srgbClr val="7030A0"/>
                </a:solidFill>
                <a:latin typeface="微软雅黑" panose="020B0503020204020204" pitchFamily="34" charset="-122"/>
                <a:ea typeface="微软雅黑" panose="020B0503020204020204" pitchFamily="34" charset="-122"/>
              </a:rPr>
              <a:t>统治阶级</a:t>
            </a:r>
            <a:endParaRPr lang="zh-CN" altLang="en-US" sz="2270" b="1">
              <a:solidFill>
                <a:srgbClr val="7030A0"/>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flipH="1">
            <a:off x="2102179" y="2053971"/>
            <a:ext cx="48009" cy="4261367"/>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502871" y="3982719"/>
            <a:ext cx="531495" cy="2015763"/>
          </a:xfrm>
          <a:prstGeom prst="rect">
            <a:avLst/>
          </a:prstGeom>
          <a:solidFill>
            <a:schemeClr val="bg1"/>
          </a:solidFill>
        </p:spPr>
        <p:txBody>
          <a:bodyPr vert="eaVert" wrap="square" rtlCol="0">
            <a:spAutoFit/>
          </a:bodyPr>
          <a:p>
            <a:r>
              <a:rPr lang="zh-CN" altLang="en-US" sz="2270" b="1">
                <a:solidFill>
                  <a:srgbClr val="7030A0"/>
                </a:solidFill>
                <a:latin typeface="微软雅黑" panose="020B0503020204020204" pitchFamily="34" charset="-122"/>
                <a:ea typeface="微软雅黑" panose="020B0503020204020204" pitchFamily="34" charset="-122"/>
              </a:rPr>
              <a:t>被统治阶级</a:t>
            </a:r>
            <a:endParaRPr lang="zh-CN" altLang="en-US" sz="2270" b="1">
              <a:solidFill>
                <a:srgbClr val="7030A0"/>
              </a:solidFill>
              <a:latin typeface="微软雅黑" panose="020B0503020204020204" pitchFamily="34" charset="-122"/>
              <a:ea typeface="微软雅黑" panose="020B0503020204020204" pitchFamily="34" charset="-122"/>
            </a:endParaRPr>
          </a:p>
        </p:txBody>
      </p:sp>
      <p:pic>
        <p:nvPicPr>
          <p:cNvPr id="45" name="图片 44" descr="漫画"/>
          <p:cNvPicPr>
            <a:picLocks noChangeAspect="1"/>
          </p:cNvPicPr>
          <p:nvPr/>
        </p:nvPicPr>
        <p:blipFill>
          <a:blip r:embed="rId4"/>
          <a:srcRect/>
          <a:stretch>
            <a:fillRect/>
          </a:stretch>
        </p:blipFill>
        <p:spPr>
          <a:xfrm>
            <a:off x="8492729" y="3982719"/>
            <a:ext cx="698526" cy="1469665"/>
          </a:xfrm>
          <a:prstGeom prst="rect">
            <a:avLst/>
          </a:prstGeom>
        </p:spPr>
      </p:pic>
      <p:pic>
        <p:nvPicPr>
          <p:cNvPr id="46" name="图片 45" descr="孩子"/>
          <p:cNvPicPr>
            <a:picLocks noChangeAspect="1"/>
          </p:cNvPicPr>
          <p:nvPr/>
        </p:nvPicPr>
        <p:blipFill>
          <a:blip r:embed="rId5"/>
          <a:srcRect/>
          <a:stretch>
            <a:fillRect/>
          </a:stretch>
        </p:blipFill>
        <p:spPr>
          <a:xfrm>
            <a:off x="8559942" y="5322760"/>
            <a:ext cx="562301" cy="949371"/>
          </a:xfrm>
          <a:prstGeom prst="rect">
            <a:avLst/>
          </a:prstGeom>
        </p:spPr>
      </p:pic>
      <p:pic>
        <p:nvPicPr>
          <p:cNvPr id="47" name="图片 46" descr="俄罗斯风格方框"/>
          <p:cNvPicPr>
            <a:picLocks noChangeAspect="1"/>
          </p:cNvPicPr>
          <p:nvPr/>
        </p:nvPicPr>
        <p:blipFill>
          <a:blip r:embed="rId6">
            <a:clrChange>
              <a:clrFrom>
                <a:srgbClr val="FFFFFF">
                  <a:alpha val="100000"/>
                </a:srgbClr>
              </a:clrFrom>
              <a:clrTo>
                <a:srgbClr val="FFFFFF">
                  <a:alpha val="100000"/>
                  <a:alpha val="0"/>
                </a:srgbClr>
              </a:clrTo>
            </a:clrChange>
          </a:blip>
          <a:srcRect/>
          <a:stretch>
            <a:fillRect/>
          </a:stretch>
        </p:blipFill>
        <p:spPr>
          <a:xfrm>
            <a:off x="8825789" y="2008963"/>
            <a:ext cx="2063172" cy="751935"/>
          </a:xfrm>
          <a:prstGeom prst="rect">
            <a:avLst/>
          </a:prstGeom>
        </p:spPr>
      </p:pic>
      <p:sp>
        <p:nvSpPr>
          <p:cNvPr id="48" name="文本框 47"/>
          <p:cNvSpPr txBox="1"/>
          <p:nvPr/>
        </p:nvSpPr>
        <p:spPr>
          <a:xfrm>
            <a:off x="9358085" y="2137987"/>
            <a:ext cx="1368246" cy="499110"/>
          </a:xfrm>
          <a:prstGeom prst="rect">
            <a:avLst/>
          </a:prstGeom>
          <a:noFill/>
        </p:spPr>
        <p:txBody>
          <a:bodyPr wrap="square" rtlCol="0">
            <a:spAutoFit/>
          </a:bodyPr>
          <a:p>
            <a:r>
              <a:rPr lang="zh-CN" altLang="en-US" sz="2645" b="1">
                <a:solidFill>
                  <a:schemeClr val="accent1"/>
                </a:solidFill>
                <a:latin typeface="微软雅黑" panose="020B0503020204020204" pitchFamily="34" charset="-122"/>
                <a:ea typeface="微软雅黑" panose="020B0503020204020204" pitchFamily="34" charset="-122"/>
              </a:rPr>
              <a:t>思 考</a:t>
            </a:r>
            <a:endParaRPr lang="zh-CN" altLang="en-US" sz="2645" b="1">
              <a:solidFill>
                <a:schemeClr val="accent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559942" y="2849715"/>
            <a:ext cx="2594867" cy="1137285"/>
          </a:xfrm>
          <a:prstGeom prst="rect">
            <a:avLst/>
          </a:prstGeom>
          <a:solidFill>
            <a:schemeClr val="bg1">
              <a:lumMod val="95000"/>
            </a:schemeClr>
          </a:solidFill>
        </p:spPr>
        <p:txBody>
          <a:bodyPr wrap="square" rtlCol="0">
            <a:spAutoFit/>
          </a:bodyPr>
          <a:p>
            <a:r>
              <a:rPr lang="zh-CN" altLang="en-US" sz="2270" b="1">
                <a:solidFill>
                  <a:schemeClr val="accent6">
                    <a:lumMod val="50000"/>
                  </a:schemeClr>
                </a:solidFill>
                <a:latin typeface="华文中宋" panose="02010600040101010101" pitchFamily="2" charset="-122"/>
                <a:ea typeface="华文中宋" panose="02010600040101010101" pitchFamily="2" charset="-122"/>
              </a:rPr>
              <a:t>你认为女性公民和</a:t>
            </a:r>
            <a:endParaRPr lang="zh-CN" altLang="en-US" sz="2270" b="1">
              <a:solidFill>
                <a:schemeClr val="accent6">
                  <a:lumMod val="50000"/>
                </a:schemeClr>
              </a:solidFill>
              <a:latin typeface="华文中宋" panose="02010600040101010101" pitchFamily="2" charset="-122"/>
              <a:ea typeface="华文中宋" panose="02010600040101010101" pitchFamily="2" charset="-122"/>
            </a:endParaRPr>
          </a:p>
          <a:p>
            <a:r>
              <a:rPr lang="zh-CN" altLang="en-US" sz="2270" b="1">
                <a:solidFill>
                  <a:schemeClr val="accent6">
                    <a:lumMod val="50000"/>
                  </a:schemeClr>
                </a:solidFill>
                <a:latin typeface="华文中宋" panose="02010600040101010101" pitchFamily="2" charset="-122"/>
                <a:ea typeface="华文中宋" panose="02010600040101010101" pitchFamily="2" charset="-122"/>
              </a:rPr>
              <a:t>儿童是否拥有参政</a:t>
            </a:r>
            <a:endParaRPr lang="zh-CN" altLang="en-US" sz="2270" b="1">
              <a:solidFill>
                <a:schemeClr val="accent6">
                  <a:lumMod val="50000"/>
                </a:schemeClr>
              </a:solidFill>
              <a:latin typeface="华文中宋" panose="02010600040101010101" pitchFamily="2" charset="-122"/>
              <a:ea typeface="华文中宋" panose="02010600040101010101" pitchFamily="2" charset="-122"/>
            </a:endParaRPr>
          </a:p>
          <a:p>
            <a:r>
              <a:rPr lang="zh-CN" altLang="en-US" sz="2270" b="1">
                <a:solidFill>
                  <a:schemeClr val="accent6">
                    <a:lumMod val="50000"/>
                  </a:schemeClr>
                </a:solidFill>
                <a:latin typeface="华文中宋" panose="02010600040101010101" pitchFamily="2" charset="-122"/>
                <a:ea typeface="华文中宋" panose="02010600040101010101" pitchFamily="2" charset="-122"/>
              </a:rPr>
              <a:t>权？</a:t>
            </a:r>
            <a:endParaRPr lang="zh-CN" altLang="en-US" sz="2270" b="1">
              <a:solidFill>
                <a:schemeClr val="accent6">
                  <a:lumMod val="50000"/>
                </a:schemeClr>
              </a:solidFill>
              <a:latin typeface="华文中宋" panose="02010600040101010101" pitchFamily="2" charset="-122"/>
              <a:ea typeface="华文中宋" panose="02010600040101010101" pitchFamily="2" charset="-122"/>
            </a:endParaRPr>
          </a:p>
        </p:txBody>
      </p:sp>
      <p:pic>
        <p:nvPicPr>
          <p:cNvPr id="50" name="图片 49" descr="不"/>
          <p:cNvPicPr>
            <a:picLocks noChangeAspect="1"/>
          </p:cNvPicPr>
          <p:nvPr/>
        </p:nvPicPr>
        <p:blipFill>
          <a:blip r:embed="rId7"/>
          <a:stretch>
            <a:fillRect/>
          </a:stretch>
        </p:blipFill>
        <p:spPr>
          <a:xfrm>
            <a:off x="9292073" y="4390792"/>
            <a:ext cx="1783521" cy="11996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00"/>
                                        <p:tgtEl>
                                          <p:spTgt spid="25"/>
                                        </p:tgtEl>
                                      </p:cBhvr>
                                    </p:animEffect>
                                  </p:childTnLst>
                                </p:cTn>
                              </p:par>
                              <p:par>
                                <p:cTn id="26" presetID="22" presetClass="entr" presetSubtype="4"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par>
                                <p:cTn id="35" presetID="22" presetClass="entr" presetSubtype="4"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down)">
                                      <p:cBhvr>
                                        <p:cTn id="37" dur="500"/>
                                        <p:tgtEl>
                                          <p:spTgt spid="43"/>
                                        </p:tgtEl>
                                      </p:cBhvr>
                                    </p:animEffect>
                                  </p:childTnLst>
                                </p:cTn>
                              </p:par>
                              <p:par>
                                <p:cTn id="38" presetID="22" presetClass="entr" presetSubtype="4"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par>
                                <p:cTn id="47" presetID="22" presetClass="entr" presetSubtype="4"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childTnLst>
                          </p:cTn>
                        </p:par>
                        <p:par>
                          <p:cTn id="50" fill="hold">
                            <p:stCondLst>
                              <p:cond delay="1000"/>
                            </p:stCondLst>
                            <p:childTnLst>
                              <p:par>
                                <p:cTn id="51" presetID="37"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anim calcmode="lin" valueType="num">
                                      <p:cBhvr>
                                        <p:cTn id="54" dur="1000" fill="hold"/>
                                        <p:tgtEl>
                                          <p:spTgt spid="35"/>
                                        </p:tgtEl>
                                        <p:attrNameLst>
                                          <p:attrName>ppt_x</p:attrName>
                                        </p:attrNameLst>
                                      </p:cBhvr>
                                      <p:tavLst>
                                        <p:tav tm="0">
                                          <p:val>
                                            <p:strVal val="#ppt_x"/>
                                          </p:val>
                                        </p:tav>
                                        <p:tav tm="100000">
                                          <p:val>
                                            <p:strVal val="#ppt_x"/>
                                          </p:val>
                                        </p:tav>
                                      </p:tavLst>
                                    </p:anim>
                                    <p:anim calcmode="lin" valueType="num">
                                      <p:cBhvr>
                                        <p:cTn id="55" dur="900" decel="100000" fill="hold"/>
                                        <p:tgtEl>
                                          <p:spTgt spid="35"/>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0"/>
                                        <p:tgtEl>
                                          <p:spTgt spid="37"/>
                                        </p:tgtEl>
                                      </p:cBhvr>
                                    </p:animEffect>
                                    <p:anim calcmode="lin" valueType="num">
                                      <p:cBhvr>
                                        <p:cTn id="60" dur="1000" fill="hold"/>
                                        <p:tgtEl>
                                          <p:spTgt spid="37"/>
                                        </p:tgtEl>
                                        <p:attrNameLst>
                                          <p:attrName>ppt_x</p:attrName>
                                        </p:attrNameLst>
                                      </p:cBhvr>
                                      <p:tavLst>
                                        <p:tav tm="0">
                                          <p:val>
                                            <p:strVal val="#ppt_x"/>
                                          </p:val>
                                        </p:tav>
                                        <p:tav tm="100000">
                                          <p:val>
                                            <p:strVal val="#ppt_x"/>
                                          </p:val>
                                        </p:tav>
                                      </p:tavLst>
                                    </p:anim>
                                    <p:anim calcmode="lin" valueType="num">
                                      <p:cBhvr>
                                        <p:cTn id="61" dur="900" decel="100000" fill="hold"/>
                                        <p:tgtEl>
                                          <p:spTgt spid="37"/>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63" presetID="37"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1000"/>
                                        <p:tgtEl>
                                          <p:spTgt spid="36"/>
                                        </p:tgtEl>
                                      </p:cBhvr>
                                    </p:animEffect>
                                    <p:anim calcmode="lin" valueType="num">
                                      <p:cBhvr>
                                        <p:cTn id="66" dur="1000" fill="hold"/>
                                        <p:tgtEl>
                                          <p:spTgt spid="36"/>
                                        </p:tgtEl>
                                        <p:attrNameLst>
                                          <p:attrName>ppt_x</p:attrName>
                                        </p:attrNameLst>
                                      </p:cBhvr>
                                      <p:tavLst>
                                        <p:tav tm="0">
                                          <p:val>
                                            <p:strVal val="#ppt_x"/>
                                          </p:val>
                                        </p:tav>
                                        <p:tav tm="100000">
                                          <p:val>
                                            <p:strVal val="#ppt_x"/>
                                          </p:val>
                                        </p:tav>
                                      </p:tavLst>
                                    </p:anim>
                                    <p:anim calcmode="lin" valueType="num">
                                      <p:cBhvr>
                                        <p:cTn id="67" dur="900" decel="100000" fill="hold"/>
                                        <p:tgtEl>
                                          <p:spTgt spid="36"/>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37"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1000"/>
                                        <p:tgtEl>
                                          <p:spTgt spid="32"/>
                                        </p:tgtEl>
                                      </p:cBhvr>
                                    </p:animEffect>
                                    <p:anim calcmode="lin" valueType="num">
                                      <p:cBhvr>
                                        <p:cTn id="74" dur="1000" fill="hold"/>
                                        <p:tgtEl>
                                          <p:spTgt spid="32"/>
                                        </p:tgtEl>
                                        <p:attrNameLst>
                                          <p:attrName>ppt_x</p:attrName>
                                        </p:attrNameLst>
                                      </p:cBhvr>
                                      <p:tavLst>
                                        <p:tav tm="0">
                                          <p:val>
                                            <p:strVal val="#ppt_x"/>
                                          </p:val>
                                        </p:tav>
                                        <p:tav tm="100000">
                                          <p:val>
                                            <p:strVal val="#ppt_x"/>
                                          </p:val>
                                        </p:tav>
                                      </p:tavLst>
                                    </p:anim>
                                    <p:anim calcmode="lin" valueType="num">
                                      <p:cBhvr>
                                        <p:cTn id="75" dur="900" decel="100000" fill="hold"/>
                                        <p:tgtEl>
                                          <p:spTgt spid="32"/>
                                        </p:tgtEl>
                                        <p:attrNameLst>
                                          <p:attrName>ppt_y</p:attrName>
                                        </p:attrNameLst>
                                      </p:cBhvr>
                                      <p:tavLst>
                                        <p:tav tm="0">
                                          <p:val>
                                            <p:strVal val="#ppt_y+1"/>
                                          </p:val>
                                        </p:tav>
                                        <p:tav tm="100000">
                                          <p:val>
                                            <p:strVal val="#ppt_y-.03"/>
                                          </p:val>
                                        </p:tav>
                                      </p:tavLst>
                                    </p:anim>
                                    <p:anim calcmode="lin" valueType="num">
                                      <p:cBhvr>
                                        <p:cTn id="76"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7"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1000"/>
                                        <p:tgtEl>
                                          <p:spTgt spid="38"/>
                                        </p:tgtEl>
                                      </p:cBhvr>
                                    </p:animEffect>
                                    <p:anim calcmode="lin" valueType="num">
                                      <p:cBhvr>
                                        <p:cTn id="82" dur="1000" fill="hold"/>
                                        <p:tgtEl>
                                          <p:spTgt spid="38"/>
                                        </p:tgtEl>
                                        <p:attrNameLst>
                                          <p:attrName>ppt_x</p:attrName>
                                        </p:attrNameLst>
                                      </p:cBhvr>
                                      <p:tavLst>
                                        <p:tav tm="0">
                                          <p:val>
                                            <p:strVal val="#ppt_x"/>
                                          </p:val>
                                        </p:tav>
                                        <p:tav tm="100000">
                                          <p:val>
                                            <p:strVal val="#ppt_x"/>
                                          </p:val>
                                        </p:tav>
                                      </p:tavLst>
                                    </p:anim>
                                    <p:anim calcmode="lin" valueType="num">
                                      <p:cBhvr>
                                        <p:cTn id="83" dur="900" decel="100000" fill="hold"/>
                                        <p:tgtEl>
                                          <p:spTgt spid="38"/>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37" presetClass="entr" presetSubtype="0"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1000"/>
                                        <p:tgtEl>
                                          <p:spTgt spid="33"/>
                                        </p:tgtEl>
                                      </p:cBhvr>
                                    </p:animEffect>
                                    <p:anim calcmode="lin" valueType="num">
                                      <p:cBhvr>
                                        <p:cTn id="90" dur="1000" fill="hold"/>
                                        <p:tgtEl>
                                          <p:spTgt spid="33"/>
                                        </p:tgtEl>
                                        <p:attrNameLst>
                                          <p:attrName>ppt_x</p:attrName>
                                        </p:attrNameLst>
                                      </p:cBhvr>
                                      <p:tavLst>
                                        <p:tav tm="0">
                                          <p:val>
                                            <p:strVal val="#ppt_x"/>
                                          </p:val>
                                        </p:tav>
                                        <p:tav tm="100000">
                                          <p:val>
                                            <p:strVal val="#ppt_x"/>
                                          </p:val>
                                        </p:tav>
                                      </p:tavLst>
                                    </p:anim>
                                    <p:anim calcmode="lin" valueType="num">
                                      <p:cBhvr>
                                        <p:cTn id="91" dur="900" decel="100000" fill="hold"/>
                                        <p:tgtEl>
                                          <p:spTgt spid="33"/>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7"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1000"/>
                                        <p:tgtEl>
                                          <p:spTgt spid="34"/>
                                        </p:tgtEl>
                                      </p:cBhvr>
                                    </p:animEffect>
                                    <p:anim calcmode="lin" valueType="num">
                                      <p:cBhvr>
                                        <p:cTn id="98" dur="1000" fill="hold"/>
                                        <p:tgtEl>
                                          <p:spTgt spid="34"/>
                                        </p:tgtEl>
                                        <p:attrNameLst>
                                          <p:attrName>ppt_x</p:attrName>
                                        </p:attrNameLst>
                                      </p:cBhvr>
                                      <p:tavLst>
                                        <p:tav tm="0">
                                          <p:val>
                                            <p:strVal val="#ppt_x"/>
                                          </p:val>
                                        </p:tav>
                                        <p:tav tm="100000">
                                          <p:val>
                                            <p:strVal val="#ppt_x"/>
                                          </p:val>
                                        </p:tav>
                                      </p:tavLst>
                                    </p:anim>
                                    <p:anim calcmode="lin" valueType="num">
                                      <p:cBhvr>
                                        <p:cTn id="99" dur="900" decel="100000" fill="hold"/>
                                        <p:tgtEl>
                                          <p:spTgt spid="34"/>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37" presetClass="entr" presetSubtype="0" fill="hold" grpId="0" nodeType="click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1000"/>
                                        <p:tgtEl>
                                          <p:spTgt spid="39"/>
                                        </p:tgtEl>
                                      </p:cBhvr>
                                    </p:animEffect>
                                    <p:anim calcmode="lin" valueType="num">
                                      <p:cBhvr>
                                        <p:cTn id="106" dur="1000" fill="hold"/>
                                        <p:tgtEl>
                                          <p:spTgt spid="39"/>
                                        </p:tgtEl>
                                        <p:attrNameLst>
                                          <p:attrName>ppt_x</p:attrName>
                                        </p:attrNameLst>
                                      </p:cBhvr>
                                      <p:tavLst>
                                        <p:tav tm="0">
                                          <p:val>
                                            <p:strVal val="#ppt_x"/>
                                          </p:val>
                                        </p:tav>
                                        <p:tav tm="100000">
                                          <p:val>
                                            <p:strVal val="#ppt_x"/>
                                          </p:val>
                                        </p:tav>
                                      </p:tavLst>
                                    </p:anim>
                                    <p:anim calcmode="lin" valueType="num">
                                      <p:cBhvr>
                                        <p:cTn id="107" dur="900" decel="100000" fill="hold"/>
                                        <p:tgtEl>
                                          <p:spTgt spid="39"/>
                                        </p:tgtEl>
                                        <p:attrNameLst>
                                          <p:attrName>ppt_y</p:attrName>
                                        </p:attrNameLst>
                                      </p:cBhvr>
                                      <p:tavLst>
                                        <p:tav tm="0">
                                          <p:val>
                                            <p:strVal val="#ppt_y+1"/>
                                          </p:val>
                                        </p:tav>
                                        <p:tav tm="100000">
                                          <p:val>
                                            <p:strVal val="#ppt_y-.03"/>
                                          </p:val>
                                        </p:tav>
                                      </p:tavLst>
                                    </p:anim>
                                    <p:anim calcmode="lin" valueType="num">
                                      <p:cBhvr>
                                        <p:cTn id="10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37" presetClass="entr" presetSubtype="0"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900" decel="100000" fill="hold"/>
                                        <p:tgtEl>
                                          <p:spTgt spid="40"/>
                                        </p:tgtEl>
                                        <p:attrNameLst>
                                          <p:attrName>ppt_y</p:attrName>
                                        </p:attrNameLst>
                                      </p:cBhvr>
                                      <p:tavLst>
                                        <p:tav tm="0">
                                          <p:val>
                                            <p:strVal val="#ppt_y+1"/>
                                          </p:val>
                                        </p:tav>
                                        <p:tav tm="100000">
                                          <p:val>
                                            <p:strVal val="#ppt_y-.03"/>
                                          </p:val>
                                        </p:tav>
                                      </p:tavLst>
                                    </p:anim>
                                    <p:anim calcmode="lin" valueType="num">
                                      <p:cBhvr>
                                        <p:cTn id="116"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37" presetClass="entr" presetSubtype="0" fill="hold" grpId="0" nodeType="click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1000"/>
                                        <p:tgtEl>
                                          <p:spTgt spid="42"/>
                                        </p:tgtEl>
                                      </p:cBhvr>
                                    </p:animEffect>
                                    <p:anim calcmode="lin" valueType="num">
                                      <p:cBhvr>
                                        <p:cTn id="122" dur="1000" fill="hold"/>
                                        <p:tgtEl>
                                          <p:spTgt spid="42"/>
                                        </p:tgtEl>
                                        <p:attrNameLst>
                                          <p:attrName>ppt_x</p:attrName>
                                        </p:attrNameLst>
                                      </p:cBhvr>
                                      <p:tavLst>
                                        <p:tav tm="0">
                                          <p:val>
                                            <p:strVal val="#ppt_x"/>
                                          </p:val>
                                        </p:tav>
                                        <p:tav tm="100000">
                                          <p:val>
                                            <p:strVal val="#ppt_x"/>
                                          </p:val>
                                        </p:tav>
                                      </p:tavLst>
                                    </p:anim>
                                    <p:anim calcmode="lin" valueType="num">
                                      <p:cBhvr>
                                        <p:cTn id="123" dur="900" decel="100000" fill="hold"/>
                                        <p:tgtEl>
                                          <p:spTgt spid="42"/>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42"/>
                                        </p:tgtEl>
                                        <p:attrNameLst>
                                          <p:attrName>ppt_y</p:attrName>
                                        </p:attrNameLst>
                                      </p:cBhvr>
                                      <p:tavLst>
                                        <p:tav tm="0">
                                          <p:val>
                                            <p:strVal val="#ppt_y-.03"/>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37" presetClass="entr" presetSubtype="0" fill="hold" grpId="0" nodeType="click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fade">
                                      <p:cBhvr>
                                        <p:cTn id="129" dur="1000"/>
                                        <p:tgtEl>
                                          <p:spTgt spid="44"/>
                                        </p:tgtEl>
                                      </p:cBhvr>
                                    </p:animEffect>
                                    <p:anim calcmode="lin" valueType="num">
                                      <p:cBhvr>
                                        <p:cTn id="130" dur="1000" fill="hold"/>
                                        <p:tgtEl>
                                          <p:spTgt spid="44"/>
                                        </p:tgtEl>
                                        <p:attrNameLst>
                                          <p:attrName>ppt_x</p:attrName>
                                        </p:attrNameLst>
                                      </p:cBhvr>
                                      <p:tavLst>
                                        <p:tav tm="0">
                                          <p:val>
                                            <p:strVal val="#ppt_x"/>
                                          </p:val>
                                        </p:tav>
                                        <p:tav tm="100000">
                                          <p:val>
                                            <p:strVal val="#ppt_x"/>
                                          </p:val>
                                        </p:tav>
                                      </p:tavLst>
                                    </p:anim>
                                    <p:anim calcmode="lin" valueType="num">
                                      <p:cBhvr>
                                        <p:cTn id="131" dur="900" decel="100000" fill="hold"/>
                                        <p:tgtEl>
                                          <p:spTgt spid="44"/>
                                        </p:tgtEl>
                                        <p:attrNameLst>
                                          <p:attrName>ppt_y</p:attrName>
                                        </p:attrNameLst>
                                      </p:cBhvr>
                                      <p:tavLst>
                                        <p:tav tm="0">
                                          <p:val>
                                            <p:strVal val="#ppt_y+1"/>
                                          </p:val>
                                        </p:tav>
                                        <p:tav tm="100000">
                                          <p:val>
                                            <p:strVal val="#ppt_y-.03"/>
                                          </p:val>
                                        </p:tav>
                                      </p:tavLst>
                                    </p:anim>
                                    <p:anim calcmode="lin" valueType="num">
                                      <p:cBhvr>
                                        <p:cTn id="132" dur="100" accel="100000" fill="hold">
                                          <p:stCondLst>
                                            <p:cond delay="900"/>
                                          </p:stCondLst>
                                        </p:cTn>
                                        <p:tgtEl>
                                          <p:spTgt spid="44"/>
                                        </p:tgtEl>
                                        <p:attrNameLst>
                                          <p:attrName>ppt_y</p:attrName>
                                        </p:attrNameLst>
                                      </p:cBhvr>
                                      <p:tavLst>
                                        <p:tav tm="0">
                                          <p:val>
                                            <p:strVal val="#ppt_y-.03"/>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37" presetClass="entr" presetSubtype="0" fill="hold"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1000"/>
                                        <p:tgtEl>
                                          <p:spTgt spid="47"/>
                                        </p:tgtEl>
                                      </p:cBhvr>
                                    </p:animEffect>
                                    <p:anim calcmode="lin" valueType="num">
                                      <p:cBhvr>
                                        <p:cTn id="138" dur="1000" fill="hold"/>
                                        <p:tgtEl>
                                          <p:spTgt spid="47"/>
                                        </p:tgtEl>
                                        <p:attrNameLst>
                                          <p:attrName>ppt_x</p:attrName>
                                        </p:attrNameLst>
                                      </p:cBhvr>
                                      <p:tavLst>
                                        <p:tav tm="0">
                                          <p:val>
                                            <p:strVal val="#ppt_x"/>
                                          </p:val>
                                        </p:tav>
                                        <p:tav tm="100000">
                                          <p:val>
                                            <p:strVal val="#ppt_x"/>
                                          </p:val>
                                        </p:tav>
                                      </p:tavLst>
                                    </p:anim>
                                    <p:anim calcmode="lin" valueType="num">
                                      <p:cBhvr>
                                        <p:cTn id="139" dur="900" decel="100000" fill="hold"/>
                                        <p:tgtEl>
                                          <p:spTgt spid="47"/>
                                        </p:tgtEl>
                                        <p:attrNameLst>
                                          <p:attrName>ppt_y</p:attrName>
                                        </p:attrNameLst>
                                      </p:cBhvr>
                                      <p:tavLst>
                                        <p:tav tm="0">
                                          <p:val>
                                            <p:strVal val="#ppt_y+1"/>
                                          </p:val>
                                        </p:tav>
                                        <p:tav tm="100000">
                                          <p:val>
                                            <p:strVal val="#ppt_y-.03"/>
                                          </p:val>
                                        </p:tav>
                                      </p:tavLst>
                                    </p:anim>
                                    <p:anim calcmode="lin" valueType="num">
                                      <p:cBhvr>
                                        <p:cTn id="14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41" presetID="37"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1000"/>
                                        <p:tgtEl>
                                          <p:spTgt spid="48"/>
                                        </p:tgtEl>
                                      </p:cBhvr>
                                    </p:animEffect>
                                    <p:anim calcmode="lin" valueType="num">
                                      <p:cBhvr>
                                        <p:cTn id="144" dur="1000" fill="hold"/>
                                        <p:tgtEl>
                                          <p:spTgt spid="48"/>
                                        </p:tgtEl>
                                        <p:attrNameLst>
                                          <p:attrName>ppt_x</p:attrName>
                                        </p:attrNameLst>
                                      </p:cBhvr>
                                      <p:tavLst>
                                        <p:tav tm="0">
                                          <p:val>
                                            <p:strVal val="#ppt_x"/>
                                          </p:val>
                                        </p:tav>
                                        <p:tav tm="100000">
                                          <p:val>
                                            <p:strVal val="#ppt_x"/>
                                          </p:val>
                                        </p:tav>
                                      </p:tavLst>
                                    </p:anim>
                                    <p:anim calcmode="lin" valueType="num">
                                      <p:cBhvr>
                                        <p:cTn id="145" dur="900" decel="100000" fill="hold"/>
                                        <p:tgtEl>
                                          <p:spTgt spid="48"/>
                                        </p:tgtEl>
                                        <p:attrNameLst>
                                          <p:attrName>ppt_y</p:attrName>
                                        </p:attrNameLst>
                                      </p:cBhvr>
                                      <p:tavLst>
                                        <p:tav tm="0">
                                          <p:val>
                                            <p:strVal val="#ppt_y+1"/>
                                          </p:val>
                                        </p:tav>
                                        <p:tav tm="100000">
                                          <p:val>
                                            <p:strVal val="#ppt_y-.03"/>
                                          </p:val>
                                        </p:tav>
                                      </p:tavLst>
                                    </p:anim>
                                    <p:anim calcmode="lin" valueType="num">
                                      <p:cBhvr>
                                        <p:cTn id="146"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par>
                          <p:cTn id="147" fill="hold">
                            <p:stCondLst>
                              <p:cond delay="1000"/>
                            </p:stCondLst>
                            <p:childTnLst>
                              <p:par>
                                <p:cTn id="148" presetID="55" presetClass="entr" presetSubtype="0" fill="hold" grpId="0" nodeType="afterEffect">
                                  <p:stCondLst>
                                    <p:cond delay="0"/>
                                  </p:stCondLst>
                                  <p:childTnLst>
                                    <p:set>
                                      <p:cBhvr>
                                        <p:cTn id="149" dur="1" fill="hold">
                                          <p:stCondLst>
                                            <p:cond delay="0"/>
                                          </p:stCondLst>
                                        </p:cTn>
                                        <p:tgtEl>
                                          <p:spTgt spid="49"/>
                                        </p:tgtEl>
                                        <p:attrNameLst>
                                          <p:attrName>style.visibility</p:attrName>
                                        </p:attrNameLst>
                                      </p:cBhvr>
                                      <p:to>
                                        <p:strVal val="visible"/>
                                      </p:to>
                                    </p:set>
                                    <p:anim calcmode="lin" valueType="num">
                                      <p:cBhvr>
                                        <p:cTn id="150" dur="1000" fill="hold"/>
                                        <p:tgtEl>
                                          <p:spTgt spid="49"/>
                                        </p:tgtEl>
                                        <p:attrNameLst>
                                          <p:attrName>ppt_w</p:attrName>
                                        </p:attrNameLst>
                                      </p:cBhvr>
                                      <p:tavLst>
                                        <p:tav tm="0">
                                          <p:val>
                                            <p:strVal val="#ppt_w*0.70"/>
                                          </p:val>
                                        </p:tav>
                                        <p:tav tm="100000">
                                          <p:val>
                                            <p:strVal val="#ppt_w"/>
                                          </p:val>
                                        </p:tav>
                                      </p:tavLst>
                                    </p:anim>
                                    <p:anim calcmode="lin" valueType="num">
                                      <p:cBhvr>
                                        <p:cTn id="151" dur="1000" fill="hold"/>
                                        <p:tgtEl>
                                          <p:spTgt spid="49"/>
                                        </p:tgtEl>
                                        <p:attrNameLst>
                                          <p:attrName>ppt_h</p:attrName>
                                        </p:attrNameLst>
                                      </p:cBhvr>
                                      <p:tavLst>
                                        <p:tav tm="0">
                                          <p:val>
                                            <p:strVal val="#ppt_h"/>
                                          </p:val>
                                        </p:tav>
                                        <p:tav tm="100000">
                                          <p:val>
                                            <p:strVal val="#ppt_h"/>
                                          </p:val>
                                        </p:tav>
                                      </p:tavLst>
                                    </p:anim>
                                    <p:animEffect transition="in" filter="fade">
                                      <p:cBhvr>
                                        <p:cTn id="152" dur="1000"/>
                                        <p:tgtEl>
                                          <p:spTgt spid="49"/>
                                        </p:tgtEl>
                                      </p:cBhvr>
                                    </p:animEffect>
                                  </p:childTnLst>
                                </p:cTn>
                              </p:par>
                              <p:par>
                                <p:cTn id="153" presetID="37" presetClass="entr" presetSubtype="0" fill="hold" nodeType="with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fade">
                                      <p:cBhvr>
                                        <p:cTn id="155" dur="1000"/>
                                        <p:tgtEl>
                                          <p:spTgt spid="45"/>
                                        </p:tgtEl>
                                      </p:cBhvr>
                                    </p:animEffect>
                                    <p:anim calcmode="lin" valueType="num">
                                      <p:cBhvr>
                                        <p:cTn id="156" dur="1000" fill="hold"/>
                                        <p:tgtEl>
                                          <p:spTgt spid="45"/>
                                        </p:tgtEl>
                                        <p:attrNameLst>
                                          <p:attrName>ppt_x</p:attrName>
                                        </p:attrNameLst>
                                      </p:cBhvr>
                                      <p:tavLst>
                                        <p:tav tm="0">
                                          <p:val>
                                            <p:strVal val="#ppt_x"/>
                                          </p:val>
                                        </p:tav>
                                        <p:tav tm="100000">
                                          <p:val>
                                            <p:strVal val="#ppt_x"/>
                                          </p:val>
                                        </p:tav>
                                      </p:tavLst>
                                    </p:anim>
                                    <p:anim calcmode="lin" valueType="num">
                                      <p:cBhvr>
                                        <p:cTn id="157" dur="900" decel="100000" fill="hold"/>
                                        <p:tgtEl>
                                          <p:spTgt spid="45"/>
                                        </p:tgtEl>
                                        <p:attrNameLst>
                                          <p:attrName>ppt_y</p:attrName>
                                        </p:attrNameLst>
                                      </p:cBhvr>
                                      <p:tavLst>
                                        <p:tav tm="0">
                                          <p:val>
                                            <p:strVal val="#ppt_y+1"/>
                                          </p:val>
                                        </p:tav>
                                        <p:tav tm="100000">
                                          <p:val>
                                            <p:strVal val="#ppt_y-.03"/>
                                          </p:val>
                                        </p:tav>
                                      </p:tavLst>
                                    </p:anim>
                                    <p:anim calcmode="lin" valueType="num">
                                      <p:cBhvr>
                                        <p:cTn id="158"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59" presetID="37" presetClass="entr" presetSubtype="0" fill="hold"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fade">
                                      <p:cBhvr>
                                        <p:cTn id="161" dur="1000"/>
                                        <p:tgtEl>
                                          <p:spTgt spid="46"/>
                                        </p:tgtEl>
                                      </p:cBhvr>
                                    </p:animEffect>
                                    <p:anim calcmode="lin" valueType="num">
                                      <p:cBhvr>
                                        <p:cTn id="162" dur="1000" fill="hold"/>
                                        <p:tgtEl>
                                          <p:spTgt spid="46"/>
                                        </p:tgtEl>
                                        <p:attrNameLst>
                                          <p:attrName>ppt_x</p:attrName>
                                        </p:attrNameLst>
                                      </p:cBhvr>
                                      <p:tavLst>
                                        <p:tav tm="0">
                                          <p:val>
                                            <p:strVal val="#ppt_x"/>
                                          </p:val>
                                        </p:tav>
                                        <p:tav tm="100000">
                                          <p:val>
                                            <p:strVal val="#ppt_x"/>
                                          </p:val>
                                        </p:tav>
                                      </p:tavLst>
                                    </p:anim>
                                    <p:anim calcmode="lin" valueType="num">
                                      <p:cBhvr>
                                        <p:cTn id="163" dur="900" decel="100000" fill="hold"/>
                                        <p:tgtEl>
                                          <p:spTgt spid="46"/>
                                        </p:tgtEl>
                                        <p:attrNameLst>
                                          <p:attrName>ppt_y</p:attrName>
                                        </p:attrNameLst>
                                      </p:cBhvr>
                                      <p:tavLst>
                                        <p:tav tm="0">
                                          <p:val>
                                            <p:strVal val="#ppt_y+1"/>
                                          </p:val>
                                        </p:tav>
                                        <p:tav tm="100000">
                                          <p:val>
                                            <p:strVal val="#ppt_y-.03"/>
                                          </p:val>
                                        </p:tav>
                                      </p:tavLst>
                                    </p:anim>
                                    <p:anim calcmode="lin" valueType="num">
                                      <p:cBhvr>
                                        <p:cTn id="164"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9" fill="hold" nodeType="clickEffect">
                                  <p:stCondLst>
                                    <p:cond delay="0"/>
                                  </p:stCondLst>
                                  <p:childTnLst>
                                    <p:set>
                                      <p:cBhvr>
                                        <p:cTn id="168" dur="1" fill="hold">
                                          <p:stCondLst>
                                            <p:cond delay="0"/>
                                          </p:stCondLst>
                                        </p:cTn>
                                        <p:tgtEl>
                                          <p:spTgt spid="50"/>
                                        </p:tgtEl>
                                        <p:attrNameLst>
                                          <p:attrName>style.visibility</p:attrName>
                                        </p:attrNameLst>
                                      </p:cBhvr>
                                      <p:to>
                                        <p:strVal val="visible"/>
                                      </p:to>
                                    </p:set>
                                    <p:anim calcmode="lin" valueType="num">
                                      <p:cBhvr additive="base">
                                        <p:cTn id="169" dur="500" fill="hold"/>
                                        <p:tgtEl>
                                          <p:spTgt spid="50"/>
                                        </p:tgtEl>
                                        <p:attrNameLst>
                                          <p:attrName>ppt_x</p:attrName>
                                        </p:attrNameLst>
                                      </p:cBhvr>
                                      <p:tavLst>
                                        <p:tav tm="0">
                                          <p:val>
                                            <p:strVal val="0-#ppt_w/2"/>
                                          </p:val>
                                        </p:tav>
                                        <p:tav tm="100000">
                                          <p:val>
                                            <p:strVal val="#ppt_x"/>
                                          </p:val>
                                        </p:tav>
                                      </p:tavLst>
                                    </p:anim>
                                    <p:anim calcmode="lin" valueType="num">
                                      <p:cBhvr additive="base">
                                        <p:cTn id="170"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5" grpId="0"/>
      <p:bldP spid="36" grpId="0"/>
      <p:bldP spid="37" grpId="0"/>
      <p:bldP spid="32" grpId="0"/>
      <p:bldP spid="33" grpId="0"/>
      <p:bldP spid="34" grpId="0"/>
      <p:bldP spid="38" grpId="0"/>
      <p:bldP spid="39" grpId="0"/>
      <p:bldP spid="40" grpId="0"/>
      <p:bldP spid="42" grpId="0"/>
      <p:bldP spid="44" grpId="0" bldLvl="0" animBg="1"/>
      <p:bldP spid="4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885806"/>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872535"/>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出现城邦</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14368"/>
            <a:ext cx="881365" cy="642941"/>
          </a:xfrm>
          <a:prstGeom prst="rect">
            <a:avLst/>
          </a:prstGeom>
        </p:spPr>
      </p:pic>
      <p:sp>
        <p:nvSpPr>
          <p:cNvPr id="34" name="矩形 33"/>
          <p:cNvSpPr/>
          <p:nvPr/>
        </p:nvSpPr>
        <p:spPr>
          <a:xfrm>
            <a:off x="5332095" y="6120765"/>
            <a:ext cx="5963920" cy="1198880"/>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公元前</a:t>
            </a:r>
            <a:r>
              <a:rPr lang="en-US" altLang="zh-CN" sz="2400" dirty="0" smtClean="0">
                <a:latin typeface="华文新魏" panose="02010800040101010101" pitchFamily="2" charset="-122"/>
                <a:ea typeface="华文新魏" panose="02010800040101010101" pitchFamily="2" charset="-122"/>
              </a:rPr>
              <a:t>750</a:t>
            </a:r>
            <a:r>
              <a:rPr lang="zh-CN" altLang="en-US" sz="2400" dirty="0" smtClean="0">
                <a:latin typeface="华文新魏" panose="02010800040101010101" pitchFamily="2" charset="-122"/>
                <a:ea typeface="华文新魏" panose="02010800040101010101" pitchFamily="2" charset="-122"/>
              </a:rPr>
              <a:t>到公元前</a:t>
            </a:r>
            <a:r>
              <a:rPr lang="en-US" altLang="zh-CN" sz="2400" dirty="0" smtClean="0">
                <a:latin typeface="华文新魏" panose="02010800040101010101" pitchFamily="2" charset="-122"/>
                <a:ea typeface="华文新魏" panose="02010800040101010101" pitchFamily="2" charset="-122"/>
              </a:rPr>
              <a:t>700</a:t>
            </a:r>
            <a:r>
              <a:rPr lang="zh-CN" altLang="en-US" sz="2400" dirty="0" smtClean="0">
                <a:latin typeface="华文新魏" panose="02010800040101010101" pitchFamily="2" charset="-122"/>
                <a:ea typeface="华文新魏" panose="02010800040101010101" pitchFamily="2" charset="-122"/>
              </a:rPr>
              <a:t>年间，众多城邦涌现于希腊世界，如满天星斗般闪现文明的光辉。</a:t>
            </a:r>
            <a:endParaRPr lang="zh-CN" altLang="en-US" sz="2400" dirty="0">
              <a:latin typeface="华文新魏" panose="02010800040101010101" pitchFamily="2" charset="-122"/>
              <a:ea typeface="华文新魏" panose="02010800040101010101" pitchFamily="2" charset="-122"/>
            </a:endParaRPr>
          </a:p>
        </p:txBody>
      </p:sp>
      <p:pic>
        <p:nvPicPr>
          <p:cNvPr id="36" name="图片 35" descr="rdn_501a19c0e69db.jpg"/>
          <p:cNvPicPr>
            <a:picLocks noChangeAspect="1"/>
          </p:cNvPicPr>
          <p:nvPr/>
        </p:nvPicPr>
        <p:blipFill>
          <a:blip r:embed="rId2" cstate="print"/>
          <a:stretch>
            <a:fillRect/>
          </a:stretch>
        </p:blipFill>
        <p:spPr>
          <a:xfrm>
            <a:off x="5332409" y="1730431"/>
            <a:ext cx="5929354" cy="4441787"/>
          </a:xfrm>
          <a:prstGeom prst="rect">
            <a:avLst/>
          </a:prstGeom>
        </p:spPr>
      </p:pic>
      <p:sp>
        <p:nvSpPr>
          <p:cNvPr id="37" name="圆角矩形 36"/>
          <p:cNvSpPr/>
          <p:nvPr/>
        </p:nvSpPr>
        <p:spPr>
          <a:xfrm>
            <a:off x="7618425" y="4672020"/>
            <a:ext cx="642942" cy="28575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rgbClr val="C00000"/>
                </a:solidFill>
              </a:ln>
              <a:noFill/>
            </a:endParaRPr>
          </a:p>
        </p:txBody>
      </p:sp>
      <p:sp>
        <p:nvSpPr>
          <p:cNvPr id="38" name="圆角矩形 37"/>
          <p:cNvSpPr/>
          <p:nvPr/>
        </p:nvSpPr>
        <p:spPr>
          <a:xfrm>
            <a:off x="8118491" y="3957640"/>
            <a:ext cx="642942" cy="28575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rgbClr val="C00000"/>
                </a:solidFill>
              </a:ln>
              <a:noFill/>
            </a:endParaRPr>
          </a:p>
        </p:txBody>
      </p:sp>
      <p:sp>
        <p:nvSpPr>
          <p:cNvPr id="40" name="Freeform 1066"/>
          <p:cNvSpPr>
            <a:spLocks noEditPoints="1"/>
          </p:cNvSpPr>
          <p:nvPr/>
        </p:nvSpPr>
        <p:spPr bwMode="auto">
          <a:xfrm flipH="1" flipV="1">
            <a:off x="144422" y="5112713"/>
            <a:ext cx="1785950"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文本框 65"/>
          <p:cNvSpPr txBox="1"/>
          <p:nvPr/>
        </p:nvSpPr>
        <p:spPr>
          <a:xfrm>
            <a:off x="432508" y="5184631"/>
            <a:ext cx="1467068"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典型代表</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1169314" y="5760799"/>
            <a:ext cx="2646878" cy="584775"/>
          </a:xfrm>
          <a:prstGeom prst="rect">
            <a:avLst/>
          </a:prstGeom>
        </p:spPr>
        <p:txBody>
          <a:bodyPr wrap="none">
            <a:spAutoFit/>
          </a:bodyPr>
          <a:lstStyle/>
          <a:p>
            <a:r>
              <a:rPr lang="zh-CN" altLang="en-US" sz="3200" dirty="0" smtClean="0">
                <a:solidFill>
                  <a:srgbClr val="C00000"/>
                </a:solidFill>
                <a:latin typeface="华文新魏" panose="02010800040101010101" pitchFamily="2" charset="-122"/>
                <a:ea typeface="华文新魏" panose="02010800040101010101" pitchFamily="2" charset="-122"/>
              </a:rPr>
              <a:t>斯巴达</a:t>
            </a:r>
            <a:r>
              <a:rPr lang="zh-CN" altLang="en-US" sz="3200" dirty="0" smtClean="0">
                <a:latin typeface="华文新魏" panose="02010800040101010101" pitchFamily="2" charset="-122"/>
                <a:ea typeface="华文新魏" panose="02010800040101010101" pitchFamily="2" charset="-122"/>
              </a:rPr>
              <a:t>和</a:t>
            </a:r>
            <a:r>
              <a:rPr lang="zh-CN" altLang="en-US" sz="3200" dirty="0" smtClean="0">
                <a:solidFill>
                  <a:srgbClr val="C00000"/>
                </a:solidFill>
                <a:latin typeface="华文新魏" panose="02010800040101010101" pitchFamily="2" charset="-122"/>
                <a:ea typeface="华文新魏" panose="02010800040101010101" pitchFamily="2" charset="-122"/>
              </a:rPr>
              <a:t>雅典</a:t>
            </a:r>
            <a:endParaRPr lang="zh-CN" altLang="en-US" sz="3200" dirty="0">
              <a:solidFill>
                <a:srgbClr val="C00000"/>
              </a:solidFill>
              <a:latin typeface="华文新魏" panose="02010800040101010101" pitchFamily="2" charset="-122"/>
              <a:ea typeface="华文新魏" panose="02010800040101010101" pitchFamily="2" charset="-122"/>
            </a:endParaRPr>
          </a:p>
        </p:txBody>
      </p:sp>
      <p:pic>
        <p:nvPicPr>
          <p:cNvPr id="39" name="图片 38" descr="t018d16e110143ea110.jpg"/>
          <p:cNvPicPr>
            <a:picLocks noChangeAspect="1"/>
          </p:cNvPicPr>
          <p:nvPr/>
        </p:nvPicPr>
        <p:blipFill>
          <a:blip r:embed="rId3" cstate="print">
            <a:clrChange>
              <a:clrFrom>
                <a:srgbClr val="F2F2F2"/>
              </a:clrFrom>
              <a:clrTo>
                <a:srgbClr val="F2F2F2">
                  <a:alpha val="0"/>
                </a:srgbClr>
              </a:clrTo>
            </a:clrChange>
          </a:blip>
          <a:srcRect t="54831" b="25094"/>
          <a:stretch>
            <a:fillRect/>
          </a:stretch>
        </p:blipFill>
        <p:spPr>
          <a:xfrm rot="10800000">
            <a:off x="-3" y="712451"/>
            <a:ext cx="11522075" cy="142876"/>
          </a:xfrm>
          <a:prstGeom prst="rect">
            <a:avLst/>
          </a:prstGeom>
        </p:spPr>
      </p:pic>
      <p:pic>
        <p:nvPicPr>
          <p:cNvPr id="44" name="图片 43"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49" name="矩形 48"/>
          <p:cNvSpPr/>
          <p:nvPr/>
        </p:nvSpPr>
        <p:spPr>
          <a:xfrm>
            <a:off x="0" y="0"/>
            <a:ext cx="10776937" cy="704850"/>
          </a:xfrm>
          <a:prstGeom prst="rect">
            <a:avLst/>
          </a:prstGeom>
          <a:blipFill>
            <a:blip r:embed="rId5" cstate="print"/>
            <a:stretch>
              <a:fillRect/>
            </a:stretch>
          </a:bli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800" dirty="0" smtClean="0">
                <a:solidFill>
                  <a:schemeClr val="tx1"/>
                </a:solidFill>
                <a:effectLst/>
              </a:rPr>
              <a:t> </a:t>
            </a:r>
            <a:endParaRPr lang="zh-CN" altLang="en-US" sz="1800" dirty="0">
              <a:solidFill>
                <a:schemeClr val="tx1"/>
              </a:solidFill>
              <a:effectLst/>
            </a:endParaRPr>
          </a:p>
        </p:txBody>
      </p:sp>
      <p:grpSp>
        <p:nvGrpSpPr>
          <p:cNvPr id="54" name="组合 23"/>
          <p:cNvGrpSpPr/>
          <p:nvPr/>
        </p:nvGrpSpPr>
        <p:grpSpPr>
          <a:xfrm flipH="1">
            <a:off x="8261367" y="-12408"/>
            <a:ext cx="2750820" cy="740098"/>
            <a:chOff x="0" y="-2"/>
            <a:chExt cx="1377891" cy="634701"/>
          </a:xfrm>
          <a:solidFill>
            <a:schemeClr val="bg2">
              <a:lumMod val="90000"/>
            </a:schemeClr>
          </a:solidFill>
        </p:grpSpPr>
        <p:sp>
          <p:nvSpPr>
            <p:cNvPr id="61" name="直角三角形 60"/>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2" name="矩形 6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cxnSp>
        <p:nvCxnSpPr>
          <p:cNvPr id="63" name="直接连接符 62"/>
          <p:cNvCxnSpPr/>
          <p:nvPr/>
        </p:nvCxnSpPr>
        <p:spPr>
          <a:xfrm>
            <a:off x="953750" y="259816"/>
            <a:ext cx="0" cy="261937"/>
          </a:xfrm>
          <a:prstGeom prst="line">
            <a:avLst/>
          </a:prstGeom>
          <a:ln w="28575" cmpd="sng">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64" name="文本框 5"/>
          <p:cNvSpPr txBox="1"/>
          <p:nvPr/>
        </p:nvSpPr>
        <p:spPr>
          <a:xfrm>
            <a:off x="960120" y="147320"/>
            <a:ext cx="3064510"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人教版九年级上册</a:t>
            </a:r>
            <a:endParaRPr lang="zh-CN" altLang="en-US" sz="2400" b="1" dirty="0" smtClean="0">
              <a:solidFill>
                <a:schemeClr val="bg1"/>
              </a:solidFill>
              <a:effectLst/>
              <a:latin typeface="微软雅黑" panose="020B0503020204020204" pitchFamily="34" charset="-122"/>
              <a:ea typeface="微软雅黑" panose="020B0503020204020204" pitchFamily="34" charset="-122"/>
            </a:endParaRPr>
          </a:p>
        </p:txBody>
      </p:sp>
      <p:grpSp>
        <p:nvGrpSpPr>
          <p:cNvPr id="65" name="组合 66"/>
          <p:cNvGrpSpPr/>
          <p:nvPr/>
        </p:nvGrpSpPr>
        <p:grpSpPr>
          <a:xfrm flipH="1">
            <a:off x="8776673" y="-12408"/>
            <a:ext cx="2750820" cy="740098"/>
            <a:chOff x="0" y="-2"/>
            <a:chExt cx="1377891" cy="634701"/>
          </a:xfrm>
          <a:solidFill>
            <a:schemeClr val="bg2">
              <a:lumMod val="90000"/>
            </a:schemeClr>
          </a:solidFill>
        </p:grpSpPr>
        <p:sp>
          <p:nvSpPr>
            <p:cNvPr id="66" name="直角三角形 65"/>
            <p:cNvSpPr/>
            <p:nvPr/>
          </p:nvSpPr>
          <p:spPr>
            <a:xfrm flipV="1">
              <a:off x="708342" y="-2"/>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b="1" dirty="0">
                <a:ea typeface="微软雅黑" panose="020B0503020204020204" pitchFamily="34" charset="-122"/>
              </a:endParaRPr>
            </a:p>
          </p:txBody>
        </p:sp>
      </p:grpSp>
      <p:pic>
        <p:nvPicPr>
          <p:cNvPr id="68" name="图片 67" descr="624f9a79jw1eelyzwvu5xj20b408t75j.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547251" y="0"/>
            <a:ext cx="1714512" cy="814368"/>
          </a:xfrm>
          <a:prstGeom prst="rect">
            <a:avLst/>
          </a:prstGeom>
        </p:spPr>
      </p:pic>
      <p:sp>
        <p:nvSpPr>
          <p:cNvPr id="69" name="文本框 13"/>
          <p:cNvSpPr txBox="1"/>
          <p:nvPr/>
        </p:nvSpPr>
        <p:spPr>
          <a:xfrm>
            <a:off x="9761565" y="171426"/>
            <a:ext cx="1285884" cy="415498"/>
          </a:xfrm>
          <a:prstGeom prst="rect">
            <a:avLst/>
          </a:prstGeom>
          <a:noFill/>
        </p:spPr>
        <p:txBody>
          <a:bodyPr wrap="square" rtlCol="0">
            <a:spAutoFit/>
            <a:scene3d>
              <a:camera prst="orthographicFront"/>
              <a:lightRig rig="threePt" dir="t"/>
            </a:scene3d>
          </a:bodyPr>
          <a:lstStyle/>
          <a:p>
            <a:pPr algn="ctr"/>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第二单元</a:t>
            </a:r>
            <a:endPar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0" name="文本框 6"/>
          <p:cNvSpPr txBox="1"/>
          <p:nvPr/>
        </p:nvSpPr>
        <p:spPr>
          <a:xfrm>
            <a:off x="4046525" y="138389"/>
            <a:ext cx="4786346" cy="461665"/>
          </a:xfrm>
          <a:prstGeom prst="rect">
            <a:avLst/>
          </a:prstGeom>
          <a:noFill/>
        </p:spPr>
        <p:txBody>
          <a:bodyPr wrap="square" rtlCol="0">
            <a:spAutoFit/>
          </a:bodyPr>
          <a:lstStyle/>
          <a:p>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第</a:t>
            </a:r>
            <a:r>
              <a:rPr lang="en-US" altLang="zh-CN"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r>
              <a:rPr lang="zh-CN" altLang="en-US" sz="2400" b="1" dirty="0" smtClean="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课　希腊城邦和亚历山大帝国</a:t>
            </a:r>
            <a:endParaRPr lang="zh-CN" altLang="en-US" sz="2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71" name="图片 70" descr="QQ截图20200208112757.png"/>
          <p:cNvPicPr>
            <a:picLocks noChangeAspect="1"/>
          </p:cNvPicPr>
          <p:nvPr/>
        </p:nvPicPr>
        <p:blipFill>
          <a:blip r:embed="rId6" cstate="print"/>
          <a:srcRect l="9616" t="5833" r="5801" b="5841"/>
          <a:stretch>
            <a:fillRect/>
          </a:stretch>
        </p:blipFill>
        <p:spPr>
          <a:xfrm>
            <a:off x="144413" y="90901"/>
            <a:ext cx="576064" cy="555116"/>
          </a:xfrm>
          <a:prstGeom prst="ellipse">
            <a:avLst/>
          </a:prstGeom>
        </p:spPr>
      </p:pic>
      <p:sp>
        <p:nvSpPr>
          <p:cNvPr id="46" name="文本框 4"/>
          <p:cNvSpPr txBox="1"/>
          <p:nvPr/>
        </p:nvSpPr>
        <p:spPr>
          <a:xfrm>
            <a:off x="5761037" y="1089408"/>
            <a:ext cx="4929222" cy="510778"/>
          </a:xfrm>
          <a:prstGeom prst="roundRect">
            <a:avLst/>
          </a:prstGeom>
          <a:solidFill>
            <a:srgbClr val="996600"/>
          </a:solid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城邦制度下的古希腊</a:t>
            </a:r>
            <a:r>
              <a:rPr lang="en-US" altLang="zh-CN" sz="2400" dirty="0" smtClean="0">
                <a:solidFill>
                  <a:schemeClr val="bg1"/>
                </a:solidFill>
                <a:latin typeface="微软雅黑" panose="020B0503020204020204" pitchFamily="34" charset="-122"/>
                <a:ea typeface="微软雅黑" panose="020B0503020204020204" pitchFamily="34" charset="-122"/>
              </a:rPr>
              <a:t>——</a:t>
            </a:r>
            <a:r>
              <a:rPr lang="zh-CN" altLang="en-US" sz="2400" dirty="0" smtClean="0">
                <a:solidFill>
                  <a:schemeClr val="bg1"/>
                </a:solidFill>
                <a:latin typeface="微软雅黑" panose="020B0503020204020204" pitchFamily="34" charset="-122"/>
                <a:ea typeface="微软雅黑" panose="020B0503020204020204" pitchFamily="34" charset="-122"/>
              </a:rPr>
              <a:t>小国林立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88290" y="2357120"/>
            <a:ext cx="3108960" cy="1568450"/>
          </a:xfrm>
          <a:prstGeom prst="rect">
            <a:avLst/>
          </a:prstGeom>
          <a:noFill/>
        </p:spPr>
        <p:txBody>
          <a:bodyPr wrap="square" rtlCol="0">
            <a:spAutoFit/>
          </a:bodyPr>
          <a:p>
            <a:r>
              <a:rPr lang="zh-CN" altLang="en-US" sz="2400"/>
              <a:t>多山多岛环海（地理）</a:t>
            </a:r>
            <a:endParaRPr lang="zh-CN" altLang="en-US" sz="2400"/>
          </a:p>
          <a:p>
            <a:r>
              <a:rPr lang="zh-CN" altLang="en-US" sz="2400"/>
              <a:t>商业贸易发达（经济）</a:t>
            </a:r>
            <a:endParaRPr lang="zh-CN" altLang="en-US" sz="2400"/>
          </a:p>
          <a:p>
            <a:r>
              <a:rPr lang="zh-CN" altLang="en-US" sz="2400"/>
              <a:t>追求自由平等（思想）</a:t>
            </a:r>
            <a:endParaRPr lang="zh-CN" altLang="en-US" sz="2400"/>
          </a:p>
          <a:p>
            <a:r>
              <a:rPr lang="zh-CN" altLang="en-US" sz="2400"/>
              <a:t>小国寡民城邦（政治）</a:t>
            </a:r>
            <a:endParaRPr lang="zh-CN" altLang="en-US" sz="2400"/>
          </a:p>
        </p:txBody>
      </p:sp>
      <p:sp>
        <p:nvSpPr>
          <p:cNvPr id="3" name="右大括号 2"/>
          <p:cNvSpPr/>
          <p:nvPr/>
        </p:nvSpPr>
        <p:spPr>
          <a:xfrm>
            <a:off x="3312795" y="2448560"/>
            <a:ext cx="144145" cy="1368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4" name="文本框 3"/>
          <p:cNvSpPr txBox="1"/>
          <p:nvPr/>
        </p:nvSpPr>
        <p:spPr>
          <a:xfrm>
            <a:off x="3600450" y="2769870"/>
            <a:ext cx="1279525" cy="829945"/>
          </a:xfrm>
          <a:prstGeom prst="rect">
            <a:avLst/>
          </a:prstGeom>
          <a:noFill/>
        </p:spPr>
        <p:txBody>
          <a:bodyPr wrap="square" rtlCol="0">
            <a:spAutoFit/>
          </a:bodyPr>
          <a:p>
            <a:r>
              <a:rPr lang="zh-CN" altLang="en-US" sz="2400" b="1"/>
              <a:t>孕育公民政治</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dissolve">
                                      <p:cBhvr>
                                        <p:cTn id="23" dur="500"/>
                                        <p:tgtEl>
                                          <p:spTgt spid="4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dissolve">
                                      <p:cBhvr>
                                        <p:cTn id="29" dur="500"/>
                                        <p:tgtEl>
                                          <p:spTgt spid="3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bldLvl="0" animBg="1"/>
      <p:bldP spid="41" grpId="0"/>
      <p:bldP spid="42" grpId="0"/>
      <p:bldP spid="2" grpId="0"/>
      <p:bldP spid="3" grpId="0" animBg="1"/>
      <p:bldP spid="4" grpId="0"/>
    </p:bldLst>
  </p:timing>
</p:sld>
</file>

<file path=ppt/tags/tag1.xml><?xml version="1.0" encoding="utf-8"?>
<p:tagLst xmlns:p="http://schemas.openxmlformats.org/presentationml/2006/main">
  <p:tag name="ISPRING_SCORM_RATE_QUIZZES" val="0"/>
  <p:tag name="ISPRING_RESOURCE_PATHS_HASH" val="875d5e6560ba36884527413a53517d17866972f5"/>
  <p:tag name="COMMONDATA" val="eyJoZGlkIjoiOTYyN2QwMzFmYTkwMjZlM2JlMjczMTNkYWJkODhiYjkifQ=="/>
  <p:tag name="KSO_WPP_MARK_KEY" val="9719d6b6-1b45-4097-82c7-a4fe483b5d4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小小熊">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3966</Words>
  <Application>WPS 演示</Application>
  <PresentationFormat>自定义</PresentationFormat>
  <Paragraphs>588</Paragraphs>
  <Slides>27</Slides>
  <Notes>36</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27</vt:i4>
      </vt:variant>
    </vt:vector>
  </HeadingPairs>
  <TitlesOfParts>
    <vt:vector size="45" baseType="lpstr">
      <vt:lpstr>Arial</vt:lpstr>
      <vt:lpstr>宋体</vt:lpstr>
      <vt:lpstr>Wingdings</vt:lpstr>
      <vt:lpstr>微软雅黑</vt:lpstr>
      <vt:lpstr>华文行楷</vt:lpstr>
      <vt:lpstr>Impact</vt:lpstr>
      <vt:lpstr>华文新魏</vt:lpstr>
      <vt:lpstr>华文隶书</vt:lpstr>
      <vt:lpstr>Calibri</vt:lpstr>
      <vt:lpstr>黑体</vt:lpstr>
      <vt:lpstr>华文中宋</vt:lpstr>
      <vt:lpstr>Arial Unicode MS</vt:lpstr>
      <vt:lpstr>隶书</vt:lpstr>
      <vt:lpstr>Times New Roman</vt:lpstr>
      <vt:lpstr>楷体</vt:lpstr>
      <vt:lpstr>等线</vt:lpstr>
      <vt:lpstr>Office 主题​​</vt:lpstr>
      <vt:lpstr>小小熊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7</cp:revision>
  <dcterms:created xsi:type="dcterms:W3CDTF">2021-08-26T14:57:00Z</dcterms:created>
  <dcterms:modified xsi:type="dcterms:W3CDTF">2022-08-24T01:00:31Z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525F521C51564DA2A971D0E79195B258</vt:lpwstr>
  </property>
  <property fmtid="{D5CDD505-2E9C-101B-9397-08002B2CF9AE}" pid="3" name="KSOProductBuildVer">
    <vt:lpwstr>2052-11.1.0.12313</vt:lpwstr>
  </property>
</Properties>
</file>